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24" r:id="rId2"/>
    <p:sldId id="356" r:id="rId3"/>
    <p:sldId id="387" r:id="rId4"/>
    <p:sldId id="447" r:id="rId5"/>
    <p:sldId id="446" r:id="rId6"/>
    <p:sldId id="444" r:id="rId7"/>
    <p:sldId id="445" r:id="rId8"/>
    <p:sldId id="448" r:id="rId9"/>
    <p:sldId id="435" r:id="rId10"/>
    <p:sldId id="359" r:id="rId11"/>
    <p:sldId id="375" r:id="rId12"/>
    <p:sldId id="363" r:id="rId13"/>
    <p:sldId id="388" r:id="rId14"/>
    <p:sldId id="360" r:id="rId15"/>
    <p:sldId id="361" r:id="rId16"/>
    <p:sldId id="364" r:id="rId17"/>
    <p:sldId id="365" r:id="rId18"/>
    <p:sldId id="420" r:id="rId19"/>
    <p:sldId id="442" r:id="rId20"/>
    <p:sldId id="449" r:id="rId21"/>
    <p:sldId id="453" r:id="rId22"/>
    <p:sldId id="350" r:id="rId23"/>
    <p:sldId id="389" r:id="rId24"/>
    <p:sldId id="429" r:id="rId2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99"/>
    <a:srgbClr val="FF5050"/>
    <a:srgbClr val="27ED2C"/>
    <a:srgbClr val="009900"/>
    <a:srgbClr val="4D4D4D"/>
    <a:srgbClr val="FF00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39" autoAdjust="0"/>
    <p:restoredTop sz="93854" autoAdjust="0"/>
  </p:normalViewPr>
  <p:slideViewPr>
    <p:cSldViewPr snapToGrid="0">
      <p:cViewPr varScale="1">
        <p:scale>
          <a:sx n="101" d="100"/>
          <a:sy n="101" d="100"/>
        </p:scale>
        <p:origin x="-106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2798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60B7C20-A56A-4026-8C43-8C5BD36F66B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5092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EE8234-3C65-41D4-982F-52D9755FF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68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849C37E-B20A-4EAD-BC30-B3C9F9E25B4C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B7ACDC-1972-495D-84DD-4F782C2D3E11}" type="slidenum">
              <a:rPr lang="en-US" smtClean="0"/>
              <a:pPr eaLnBrk="1" hangingPunct="1"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EE8234-3C65-41D4-982F-52D9755FF1B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04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mtClean="0"/>
              <a:t>What information can we get when we put both measurements together?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607E17-5FBA-46D2-82A3-5E4CE40E8511}" type="slidenum">
              <a:rPr lang="en-US" smtClean="0"/>
              <a:pPr eaLnBrk="1" hangingPunct="1"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E8FE54-056A-4220-BF90-8B9477D5B613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A9E6-0707-404F-9228-EF6153D14A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2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0FB6BD-85B5-42E7-94E3-EE7A7D956902}" type="slidenum">
              <a:rPr lang="en-US" smtClean="0"/>
              <a:pPr eaLnBrk="1" hangingPunct="1"/>
              <a:t>24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84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23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8940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046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343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E1CFA-8206-4C5B-8E6E-E9BADF58C8D7}" type="datetime1">
              <a:rPr lang="en-US"/>
              <a:pPr>
                <a:defRPr/>
              </a:pPr>
              <a:t>6/12/2012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TR18 Berlin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D3B5F-7EBC-44F1-ACBA-4F1A5B0F249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7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4347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967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20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70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31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0247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5888"/>
            <a:ext cx="82296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o"/>
        <a:defRPr sz="3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aramond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aramond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aramond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aramond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1.jpe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2.png"/><Relationship Id="rId10" Type="http://schemas.openxmlformats.org/officeDocument/2006/relationships/image" Target="../media/image33.jpeg"/><Relationship Id="rId4" Type="http://schemas.openxmlformats.org/officeDocument/2006/relationships/image" Target="../media/image21.jpeg"/><Relationship Id="rId9" Type="http://schemas.openxmlformats.org/officeDocument/2006/relationships/image" Target="../media/image3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38.wmf"/><Relationship Id="rId3" Type="http://schemas.openxmlformats.org/officeDocument/2006/relationships/image" Target="../media/image19.jpeg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5" Type="http://schemas.openxmlformats.org/officeDocument/2006/relationships/image" Target="../media/image39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3.jpeg"/><Relationship Id="rId5" Type="http://schemas.openxmlformats.org/officeDocument/2006/relationships/image" Target="../media/image20.png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5623133" y="6527143"/>
            <a:ext cx="3520867" cy="330857"/>
          </a:xfrm>
          <a:prstGeom prst="rect">
            <a:avLst/>
          </a:prstGeo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 smtClean="0"/>
              <a:t>June 12 2012, AAC, Austin, USA</a:t>
            </a: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44450"/>
            <a:ext cx="9144000" cy="1451063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 dirty="0" smtClean="0"/>
              <a:t>Diagnostics of electron beams and plasma wave in laser-plasma accelerators</a:t>
            </a:r>
            <a:endParaRPr lang="de-DE" sz="1200" b="1" u="sng" dirty="0" smtClean="0"/>
          </a:p>
          <a:p>
            <a:pPr algn="ctr">
              <a:defRPr/>
            </a:pPr>
            <a:r>
              <a:rPr lang="de-DE" sz="1200" b="1" u="sng" dirty="0" smtClean="0"/>
              <a:t>Laszlo Veisz</a:t>
            </a:r>
            <a:r>
              <a:rPr lang="de-DE" sz="1200" b="1" u="sng" baseline="30000" dirty="0" smtClean="0"/>
              <a:t>1</a:t>
            </a:r>
            <a:r>
              <a:rPr lang="de-DE" sz="1200" b="1" dirty="0" smtClean="0"/>
              <a:t>, Alexander Buck</a:t>
            </a:r>
            <a:r>
              <a:rPr lang="de-DE" sz="1200" b="1" baseline="30000" dirty="0" smtClean="0"/>
              <a:t>1,2</a:t>
            </a:r>
            <a:r>
              <a:rPr lang="de-DE" sz="1200" b="1" dirty="0" smtClean="0"/>
              <a:t>, </a:t>
            </a:r>
            <a:r>
              <a:rPr lang="de-DE" sz="1200" b="1" dirty="0"/>
              <a:t>Maria Nicolai</a:t>
            </a:r>
            <a:r>
              <a:rPr lang="de-DE" sz="1200" b="1" baseline="30000" dirty="0"/>
              <a:t>3</a:t>
            </a:r>
            <a:r>
              <a:rPr lang="de-DE" sz="1200" b="1" dirty="0"/>
              <a:t>, Karl </a:t>
            </a:r>
            <a:r>
              <a:rPr lang="de-DE" sz="1200" b="1" dirty="0" smtClean="0"/>
              <a:t>Schmid</a:t>
            </a:r>
            <a:r>
              <a:rPr lang="de-DE" sz="1200" b="1" baseline="30000" dirty="0" smtClean="0"/>
              <a:t>1</a:t>
            </a:r>
            <a:r>
              <a:rPr lang="de-DE" sz="1200" b="1" dirty="0" smtClean="0"/>
              <a:t>, </a:t>
            </a:r>
            <a:r>
              <a:rPr lang="de-DE" sz="1200" b="1" dirty="0"/>
              <a:t>Chris M. S. Sears</a:t>
            </a:r>
            <a:r>
              <a:rPr lang="de-DE" sz="1200" b="1" baseline="30000" dirty="0"/>
              <a:t>1</a:t>
            </a:r>
            <a:r>
              <a:rPr lang="de-DE" sz="1200" b="1" dirty="0"/>
              <a:t>, </a:t>
            </a:r>
            <a:endParaRPr lang="de-DE" sz="1200" b="1" dirty="0" smtClean="0"/>
          </a:p>
          <a:p>
            <a:pPr algn="ctr">
              <a:defRPr/>
            </a:pPr>
            <a:r>
              <a:rPr lang="de-DE" sz="1200" b="1" dirty="0" smtClean="0"/>
              <a:t>Alexander </a:t>
            </a:r>
            <a:r>
              <a:rPr lang="de-DE" sz="1200" b="1" dirty="0"/>
              <a:t>Sävert</a:t>
            </a:r>
            <a:r>
              <a:rPr lang="de-DE" sz="1200" b="1" baseline="30000" dirty="0"/>
              <a:t>3</a:t>
            </a:r>
            <a:r>
              <a:rPr lang="de-DE" sz="1200" b="1" dirty="0"/>
              <a:t>, </a:t>
            </a:r>
            <a:r>
              <a:rPr lang="de-DE" sz="1200" b="1" dirty="0" smtClean="0"/>
              <a:t>Julia M. Mikhailova</a:t>
            </a:r>
            <a:r>
              <a:rPr lang="de-DE" sz="1200" b="1" baseline="30000" dirty="0" smtClean="0"/>
              <a:t>1</a:t>
            </a:r>
            <a:r>
              <a:rPr lang="de-DE" sz="1200" b="1" dirty="0" smtClean="0"/>
              <a:t>, Malte C. Kaluza</a:t>
            </a:r>
            <a:r>
              <a:rPr lang="de-DE" sz="1200" b="1" baseline="30000" dirty="0" smtClean="0"/>
              <a:t>3,4</a:t>
            </a:r>
            <a:r>
              <a:rPr lang="de-DE" sz="1200" b="1" dirty="0" smtClean="0"/>
              <a:t>, and Ferenc Krausz</a:t>
            </a:r>
            <a:r>
              <a:rPr lang="de-DE" sz="1200" b="1" baseline="30000" dirty="0" smtClean="0"/>
              <a:t>1,2</a:t>
            </a:r>
            <a:endParaRPr lang="de-DE" sz="1200" b="1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-115333" y="6191953"/>
            <a:ext cx="5610278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000" i="1" baseline="30000" dirty="0" smtClean="0"/>
              <a:t>1</a:t>
            </a:r>
            <a:r>
              <a:rPr lang="de-DE" sz="1000" i="1" dirty="0" smtClean="0"/>
              <a:t> </a:t>
            </a:r>
            <a:r>
              <a:rPr lang="de-DE" sz="1000" i="1" dirty="0"/>
              <a:t>Max-Planck-Institut für Quantenoptik, Hans-Kopfermann-Strasse 1, 85748 Garching, Germany</a:t>
            </a:r>
            <a:endParaRPr lang="de-DE" sz="1000" dirty="0"/>
          </a:p>
          <a:p>
            <a:pPr algn="ctr">
              <a:defRPr/>
            </a:pPr>
            <a:r>
              <a:rPr lang="de-DE" sz="1000" i="1" baseline="30000" dirty="0"/>
              <a:t>2</a:t>
            </a:r>
            <a:r>
              <a:rPr lang="de-DE" sz="1000" i="1" dirty="0"/>
              <a:t> Ludwig-Maximilians-Universität München, Am Coulombwall 1, 85748 Garching, Germany</a:t>
            </a:r>
            <a:endParaRPr lang="de-DE" sz="1000" dirty="0"/>
          </a:p>
          <a:p>
            <a:pPr algn="ctr">
              <a:defRPr/>
            </a:pPr>
            <a:r>
              <a:rPr lang="de-DE" sz="1000" i="1" baseline="30000" dirty="0"/>
              <a:t>3</a:t>
            </a:r>
            <a:r>
              <a:rPr lang="de-DE" sz="1000" i="1" dirty="0"/>
              <a:t> Institut für Optik und Quantenelektronik, Friedrich-Schiller-Universität, 07743 Jena, Germany</a:t>
            </a:r>
            <a:endParaRPr lang="de-DE" sz="1000" dirty="0"/>
          </a:p>
          <a:p>
            <a:pPr algn="ctr">
              <a:defRPr/>
            </a:pPr>
            <a:r>
              <a:rPr lang="de-DE" sz="1000" i="1" baseline="30000" dirty="0"/>
              <a:t>4 </a:t>
            </a:r>
            <a:r>
              <a:rPr lang="de-DE" sz="1000" i="1" dirty="0"/>
              <a:t>Helmholtz-Institute Jena, Helmholtzweg 4, 07743 Jena, </a:t>
            </a:r>
            <a:r>
              <a:rPr lang="de-DE" sz="1000" i="1" dirty="0" smtClean="0"/>
              <a:t>Germany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10243" name="Picture 4" descr="Y:\Faraday\MPQ Poster\Faraday Set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>
            <a:fillRect/>
          </a:stretch>
        </p:blipFill>
        <p:spPr bwMode="auto">
          <a:xfrm>
            <a:off x="2987675" y="1392238"/>
            <a:ext cx="615632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7"/>
          <p:cNvSpPr txBox="1">
            <a:spLocks noChangeArrowheads="1"/>
          </p:cNvSpPr>
          <p:nvPr/>
        </p:nvSpPr>
        <p:spPr bwMode="auto">
          <a:xfrm>
            <a:off x="250825" y="1312863"/>
            <a:ext cx="532923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Visualization of the laser wakefield acceleration with 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de-DE" sz="2000" b="1" i="1" dirty="0" smtClean="0">
                <a:latin typeface="Arial" pitchFamily="34" charset="0"/>
                <a:cs typeface="Arial" pitchFamily="34" charset="0"/>
              </a:rPr>
              <a:t>shadowgraphy &amp;</a:t>
            </a:r>
            <a:endParaRPr lang="de-DE" sz="2000" b="1" i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de-DE" sz="2000" b="1" i="1" dirty="0" smtClean="0">
                <a:latin typeface="Arial" pitchFamily="34" charset="0"/>
                <a:cs typeface="Arial" pitchFamily="34" charset="0"/>
              </a:rPr>
              <a:t>polarimetry</a:t>
            </a:r>
            <a:endParaRPr lang="de-DE" sz="2000" b="1" i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Requirements: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Good spatial and temporal resolution</a:t>
            </a:r>
          </a:p>
          <a:p>
            <a:pPr marL="914400" lvl="1" indent="-457200">
              <a:buFont typeface="Symbol" pitchFamily="18" charset="2"/>
              <a:buChar char="-"/>
              <a:defRPr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Spatial: 2 µm</a:t>
            </a:r>
          </a:p>
          <a:p>
            <a:pPr marL="914400" lvl="1" indent="-457200">
              <a:buFont typeface="Symbol" pitchFamily="18" charset="2"/>
              <a:buChar char="-"/>
              <a:defRPr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Temporal: 8.5 fs </a:t>
            </a:r>
            <a:r>
              <a:rPr lang="de-DE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 2.6 µm</a:t>
            </a:r>
            <a:endParaRPr lang="de-D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4525" y="4868863"/>
            <a:ext cx="1584325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52413" y="125413"/>
            <a:ext cx="914400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de-DE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Experimental </a:t>
            </a:r>
            <a:r>
              <a:rPr lang="de-DE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setup</a:t>
            </a:r>
            <a:endParaRPr lang="de-DE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3851275" y="6550025"/>
            <a:ext cx="351493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/>
              <a:t> A. Buck </a:t>
            </a:r>
            <a:r>
              <a:rPr lang="de-DE" sz="1400" i="1" dirty="0"/>
              <a:t>et al.</a:t>
            </a:r>
            <a:r>
              <a:rPr lang="de-DE" sz="1400" dirty="0"/>
              <a:t> </a:t>
            </a:r>
            <a:r>
              <a:rPr lang="de-DE" sz="1400" i="1" dirty="0"/>
              <a:t>Nature Phys.</a:t>
            </a:r>
            <a:r>
              <a:rPr lang="de-DE" sz="1400" dirty="0"/>
              <a:t>, </a:t>
            </a:r>
            <a:r>
              <a:rPr lang="de-DE" sz="1400" b="1" dirty="0" smtClean="0"/>
              <a:t>7</a:t>
            </a:r>
            <a:r>
              <a:rPr lang="de-DE" sz="1400" dirty="0" smtClean="0"/>
              <a:t>, 543 (2011)</a:t>
            </a: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180975" y="12858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Shadowgraphy</a:t>
            </a: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331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331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3319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332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13321" name="Picture 76" descr="Y:\Faraday\MPQ Poster\Plasma wa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9"/>
          <a:stretch>
            <a:fillRect/>
          </a:stretch>
        </p:blipFill>
        <p:spPr bwMode="auto">
          <a:xfrm>
            <a:off x="23813" y="1716088"/>
            <a:ext cx="5053012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Oval 101"/>
          <p:cNvSpPr>
            <a:spLocks noChangeArrowheads="1"/>
          </p:cNvSpPr>
          <p:nvPr/>
        </p:nvSpPr>
        <p:spPr bwMode="auto">
          <a:xfrm>
            <a:off x="1547813" y="2060575"/>
            <a:ext cx="2303462" cy="8636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cxnSp>
        <p:nvCxnSpPr>
          <p:cNvPr id="53" name="Straight Arrow Connector 104"/>
          <p:cNvCxnSpPr>
            <a:cxnSpLocks noChangeShapeType="1"/>
          </p:cNvCxnSpPr>
          <p:nvPr/>
        </p:nvCxnSpPr>
        <p:spPr bwMode="auto">
          <a:xfrm rot="16200000" flipH="1">
            <a:off x="2136776" y="1825625"/>
            <a:ext cx="355600" cy="1047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TextBox 105"/>
          <p:cNvSpPr txBox="1">
            <a:spLocks noChangeArrowheads="1"/>
          </p:cNvSpPr>
          <p:nvPr/>
        </p:nvSpPr>
        <p:spPr bwMode="auto">
          <a:xfrm>
            <a:off x="1406525" y="1341438"/>
            <a:ext cx="1709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Plasma wave</a:t>
            </a:r>
          </a:p>
        </p:txBody>
      </p:sp>
      <p:cxnSp>
        <p:nvCxnSpPr>
          <p:cNvPr id="55" name="Straight Arrow Connector 107"/>
          <p:cNvCxnSpPr>
            <a:cxnSpLocks noChangeShapeType="1"/>
          </p:cNvCxnSpPr>
          <p:nvPr/>
        </p:nvCxnSpPr>
        <p:spPr bwMode="auto">
          <a:xfrm rot="5400000">
            <a:off x="3902869" y="1880394"/>
            <a:ext cx="633412" cy="3048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110"/>
          <p:cNvSpPr txBox="1">
            <a:spLocks noChangeArrowheads="1"/>
          </p:cNvSpPr>
          <p:nvPr/>
        </p:nvSpPr>
        <p:spPr bwMode="auto">
          <a:xfrm>
            <a:off x="3498850" y="1377950"/>
            <a:ext cx="1893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Electron bunch</a:t>
            </a:r>
          </a:p>
        </p:txBody>
      </p:sp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5099050" y="1700213"/>
            <a:ext cx="4044950" cy="4510087"/>
            <a:chOff x="11887200" y="23241000"/>
            <a:chExt cx="4240213" cy="4681538"/>
          </a:xfrm>
        </p:grpSpPr>
        <p:pic>
          <p:nvPicPr>
            <p:cNvPr id="13334" name="Picture 132" descr="C:\MPQ\Faraday Rotation\Publication\15-Nature Letter Submission\Buck_fig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798"/>
            <a:stretch>
              <a:fillRect/>
            </a:stretch>
          </p:blipFill>
          <p:spPr bwMode="auto">
            <a:xfrm>
              <a:off x="12212638" y="23617238"/>
              <a:ext cx="3914775" cy="430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5" name="Rectangle 90"/>
            <p:cNvSpPr>
              <a:spLocks noChangeArrowheads="1"/>
            </p:cNvSpPr>
            <p:nvPr/>
          </p:nvSpPr>
          <p:spPr bwMode="auto">
            <a:xfrm>
              <a:off x="11887200" y="23241000"/>
              <a:ext cx="723900" cy="2552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5402263" y="3924300"/>
            <a:ext cx="3741737" cy="2049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300788" y="5876925"/>
            <a:ext cx="2011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PIC Simulations</a:t>
            </a:r>
          </a:p>
          <a:p>
            <a:pPr eaLnBrk="1" hangingPunct="1"/>
            <a:r>
              <a:rPr lang="de-DE" sz="2000"/>
              <a:t>+ Ray-tracing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5795963" y="1516063"/>
            <a:ext cx="159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Explanation: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468313" y="3860800"/>
            <a:ext cx="4911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Requirements to see plasma wave:</a:t>
            </a:r>
          </a:p>
          <a:p>
            <a:pPr eaLnBrk="1" hangingPunct="1">
              <a:buFontTx/>
              <a:buChar char="-"/>
            </a:pPr>
            <a:r>
              <a:rPr lang="de-DE" sz="2000"/>
              <a:t> Short probe pulse duration</a:t>
            </a:r>
          </a:p>
          <a:p>
            <a:pPr eaLnBrk="1" hangingPunct="1">
              <a:buFontTx/>
              <a:buChar char="-"/>
            </a:pPr>
            <a:r>
              <a:rPr lang="de-DE" sz="2000"/>
              <a:t> High-resolution and short depth-of-focus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68313" y="3860800"/>
            <a:ext cx="54689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sz="2000" dirty="0" smtClean="0"/>
          </a:p>
          <a:p>
            <a:pPr eaLnBrk="1" hangingPunct="1">
              <a:defRPr/>
            </a:pPr>
            <a:endParaRPr lang="de-DE" sz="2000" dirty="0" smtClean="0"/>
          </a:p>
          <a:p>
            <a:pPr eaLnBrk="1" hangingPunct="1">
              <a:buFontTx/>
              <a:buChar char="-"/>
              <a:defRPr/>
            </a:pPr>
            <a:endParaRPr lang="de-DE" sz="2000" dirty="0" smtClean="0"/>
          </a:p>
          <a:p>
            <a:pPr eaLnBrk="1" hangingPunct="1">
              <a:buFontTx/>
              <a:buChar char="-"/>
              <a:defRPr/>
            </a:pPr>
            <a:endParaRPr lang="de-DE" sz="2000" dirty="0" smtClean="0"/>
          </a:p>
          <a:p>
            <a:pPr eaLnBrk="1" hangingPunct="1">
              <a:defRPr/>
            </a:pPr>
            <a:r>
              <a:rPr lang="de-DE" sz="2000" dirty="0" smtClean="0"/>
              <a:t>Conclusions: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de-DE" sz="2000" dirty="0" smtClean="0"/>
              <a:t>Same period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de-DE" sz="2000" dirty="0" smtClean="0"/>
              <a:t>Modulation depth ~ plasma wave amplitude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de-DE" sz="2000" dirty="0" smtClean="0"/>
              <a:t>Pos. of max ~ accel. region</a:t>
            </a: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3851275" y="6550025"/>
            <a:ext cx="351493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/>
              <a:t> A. Buck </a:t>
            </a:r>
            <a:r>
              <a:rPr lang="de-DE" sz="1400" i="1" dirty="0"/>
              <a:t>et al.</a:t>
            </a:r>
            <a:r>
              <a:rPr lang="de-DE" sz="1400" dirty="0"/>
              <a:t> </a:t>
            </a:r>
            <a:r>
              <a:rPr lang="de-DE" sz="1400" i="1" dirty="0"/>
              <a:t>Nature Phys.</a:t>
            </a:r>
            <a:r>
              <a:rPr lang="de-DE" sz="1400" dirty="0"/>
              <a:t>, </a:t>
            </a:r>
            <a:r>
              <a:rPr lang="de-DE" sz="1400" b="1" dirty="0" smtClean="0"/>
              <a:t>7</a:t>
            </a:r>
            <a:r>
              <a:rPr lang="de-DE" sz="1400" dirty="0" smtClean="0"/>
              <a:t>, 543 (2011)</a:t>
            </a: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/>
      <p:bldP spid="56" grpId="0"/>
      <p:bldP spid="58" grpId="0" animBg="1"/>
      <p:bldP spid="61" grpId="0"/>
      <p:bldP spid="62" grpId="0"/>
      <p:bldP spid="63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80975" y="12858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Plasma wavelength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434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434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pSp>
        <p:nvGrpSpPr>
          <p:cNvPr id="14345" name="Gruppieren 24"/>
          <p:cNvGrpSpPr>
            <a:grpSpLocks/>
          </p:cNvGrpSpPr>
          <p:nvPr/>
        </p:nvGrpSpPr>
        <p:grpSpPr bwMode="auto">
          <a:xfrm>
            <a:off x="1131570" y="1128687"/>
            <a:ext cx="6734175" cy="4138612"/>
            <a:chOff x="179512" y="2420888"/>
            <a:chExt cx="6734522" cy="4137990"/>
          </a:xfrm>
        </p:grpSpPr>
        <p:grpSp>
          <p:nvGrpSpPr>
            <p:cNvPr id="14348" name="Gruppieren 20"/>
            <p:cNvGrpSpPr>
              <a:grpSpLocks/>
            </p:cNvGrpSpPr>
            <p:nvPr/>
          </p:nvGrpSpPr>
          <p:grpSpPr bwMode="auto">
            <a:xfrm>
              <a:off x="179512" y="2420888"/>
              <a:ext cx="6734522" cy="4137990"/>
              <a:chOff x="179512" y="2420888"/>
              <a:chExt cx="6734522" cy="4137990"/>
            </a:xfrm>
          </p:grpSpPr>
          <p:pic>
            <p:nvPicPr>
              <p:cNvPr id="14352" name="Picture 1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2420888"/>
                <a:ext cx="6734522" cy="41379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hteck 23"/>
              <p:cNvSpPr/>
              <p:nvPr/>
            </p:nvSpPr>
            <p:spPr>
              <a:xfrm>
                <a:off x="179512" y="2492314"/>
                <a:ext cx="360381" cy="4333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sp>
          <p:nvSpPr>
            <p:cNvPr id="14349" name="TextBox 96"/>
            <p:cNvSpPr txBox="1">
              <a:spLocks noChangeArrowheads="1"/>
            </p:cNvSpPr>
            <p:nvPr/>
          </p:nvSpPr>
          <p:spPr bwMode="auto">
            <a:xfrm>
              <a:off x="3396341" y="2707289"/>
              <a:ext cx="2497485" cy="1010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2000"/>
                <a:t>Measurement</a:t>
              </a:r>
            </a:p>
            <a:p>
              <a:pPr eaLnBrk="1" hangingPunct="1"/>
              <a:r>
                <a:rPr lang="de-DE" sz="2000"/>
                <a:t>Theory</a:t>
              </a:r>
            </a:p>
          </p:txBody>
        </p:sp>
        <p:cxnSp>
          <p:nvCxnSpPr>
            <p:cNvPr id="14350" name="Straight Connector 98"/>
            <p:cNvCxnSpPr>
              <a:cxnSpLocks noChangeShapeType="1"/>
            </p:cNvCxnSpPr>
            <p:nvPr/>
          </p:nvCxnSpPr>
          <p:spPr bwMode="auto">
            <a:xfrm>
              <a:off x="2883732" y="2922416"/>
              <a:ext cx="566067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51" name="Straight Connector 99"/>
            <p:cNvCxnSpPr>
              <a:cxnSpLocks noChangeShapeType="1"/>
            </p:cNvCxnSpPr>
            <p:nvPr/>
          </p:nvCxnSpPr>
          <p:spPr bwMode="auto">
            <a:xfrm>
              <a:off x="2869652" y="3217560"/>
              <a:ext cx="566067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43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183518"/>
              </p:ext>
            </p:extLst>
          </p:nvPr>
        </p:nvGraphicFramePr>
        <p:xfrm>
          <a:off x="1078399" y="5245296"/>
          <a:ext cx="3008313" cy="1279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5" r:id="rId4" imgW="1155700" imgH="482600" progId="">
                  <p:embed/>
                </p:oleObj>
              </mc:Choice>
              <mc:Fallback>
                <p:oleObj r:id="rId4" imgW="1155700" imgH="482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8399" y="5245296"/>
                        <a:ext cx="3008313" cy="1279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678849" y="5173859"/>
            <a:ext cx="3889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dirty="0"/>
              <a:t>Good agreement with theory.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de-DE" dirty="0">
                <a:sym typeface="Wingdings" pitchFamily="2" charset="2"/>
              </a:rPr>
              <a:t>  Another proof that modulation in  </a:t>
            </a:r>
          </a:p>
          <a:p>
            <a:pPr eaLnBrk="1" hangingPunct="1"/>
            <a:r>
              <a:rPr lang="de-DE" dirty="0">
                <a:sym typeface="Wingdings" pitchFamily="2" charset="2"/>
              </a:rPr>
              <a:t>    fact originates from the plasma </a:t>
            </a:r>
          </a:p>
          <a:p>
            <a:pPr eaLnBrk="1" hangingPunct="1"/>
            <a:r>
              <a:rPr lang="de-DE" dirty="0">
                <a:sym typeface="Wingdings" pitchFamily="2" charset="2"/>
              </a:rPr>
              <a:t>    wave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de-DE" dirty="0">
                <a:sym typeface="Wingdings" pitchFamily="2" charset="2"/>
              </a:rPr>
              <a:t>  No relativistic effects at a=1.67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180975" y="12858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Faraday effect </a:t>
            </a:r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 </a:t>
            </a:r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LWFA </a:t>
            </a: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8196" name="Picture 5" descr="Y:\Faraday\MPQ Poster\Faraday eff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196975"/>
            <a:ext cx="35115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47"/>
          <p:cNvSpPr txBox="1">
            <a:spLocks noChangeArrowheads="1"/>
          </p:cNvSpPr>
          <p:nvPr/>
        </p:nvSpPr>
        <p:spPr bwMode="auto">
          <a:xfrm>
            <a:off x="4643438" y="4919663"/>
            <a:ext cx="39624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 dirty="0"/>
              <a:t>Measurement of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sz="2000" dirty="0"/>
              <a:t> </a:t>
            </a:r>
            <a:r>
              <a:rPr lang="de-DE" sz="2000" dirty="0" smtClean="0"/>
              <a:t> Location </a:t>
            </a:r>
            <a:r>
              <a:rPr lang="de-DE" sz="2000" dirty="0"/>
              <a:t>of the electron bunch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sz="2000" dirty="0" smtClean="0"/>
              <a:t>  </a:t>
            </a:r>
            <a:r>
              <a:rPr lang="de-DE" sz="2000" dirty="0"/>
              <a:t>Duration of the electron bunch</a:t>
            </a:r>
          </a:p>
          <a:p>
            <a:pPr eaLnBrk="1" hangingPunct="1"/>
            <a:r>
              <a:rPr lang="de-DE" sz="2000" dirty="0"/>
              <a:t>    (if resolution high enough)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de-DE" sz="2000" dirty="0"/>
              <a:t> </a:t>
            </a:r>
            <a:r>
              <a:rPr lang="de-DE" sz="2000" dirty="0" smtClean="0"/>
              <a:t> Magnetic </a:t>
            </a:r>
            <a:r>
              <a:rPr lang="de-DE" sz="2000" dirty="0"/>
              <a:t>field </a:t>
            </a:r>
            <a:r>
              <a:rPr lang="de-DE" sz="2000" dirty="0">
                <a:sym typeface="Wingdings" pitchFamily="2" charset="2"/>
              </a:rPr>
              <a:t> charge</a:t>
            </a:r>
            <a:endParaRPr lang="de-DE" sz="2000" dirty="0"/>
          </a:p>
          <a:p>
            <a:pPr eaLnBrk="1" hangingPunct="1">
              <a:buFontTx/>
              <a:buChar char="-"/>
            </a:pPr>
            <a:endParaRPr lang="de-DE" sz="2000" dirty="0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95288" y="1503363"/>
            <a:ext cx="4464050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3900" indent="-2667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40000"/>
              </a:spcBef>
              <a:spcAft>
                <a:spcPct val="25000"/>
              </a:spcAft>
              <a:buFont typeface="Wingdings" pitchFamily="2" charset="2"/>
              <a:buChar char="Ø"/>
            </a:pPr>
            <a:r>
              <a:rPr lang="en-US" sz="2000"/>
              <a:t>Rotation of the laser polarization for linearly polarized probe pulse by the magnetic field</a:t>
            </a:r>
          </a:p>
          <a:p>
            <a:pPr lvl="1">
              <a:spcBef>
                <a:spcPct val="40000"/>
              </a:spcBef>
              <a:spcAft>
                <a:spcPct val="25000"/>
              </a:spcAft>
              <a:buFont typeface="Symbol" pitchFamily="18" charset="2"/>
              <a:buChar char="-"/>
            </a:pPr>
            <a:r>
              <a:rPr lang="en-US" sz="2000"/>
              <a:t> </a:t>
            </a:r>
          </a:p>
          <a:p>
            <a:pPr lvl="1">
              <a:spcBef>
                <a:spcPct val="40000"/>
              </a:spcBef>
              <a:spcAft>
                <a:spcPct val="25000"/>
              </a:spcAft>
              <a:buFont typeface="Symbol" pitchFamily="18" charset="2"/>
              <a:buChar char="-"/>
            </a:pPr>
            <a:r>
              <a:rPr lang="en-US" sz="2000"/>
              <a:t>Medium: plasma</a:t>
            </a:r>
          </a:p>
          <a:p>
            <a:pPr>
              <a:spcBef>
                <a:spcPct val="40000"/>
              </a:spcBef>
              <a:spcAft>
                <a:spcPct val="25000"/>
              </a:spcAft>
              <a:buFont typeface="Wingdings" pitchFamily="2" charset="2"/>
              <a:buChar char="Ø"/>
            </a:pPr>
            <a:r>
              <a:rPr lang="en-US" sz="2000"/>
              <a:t>Polarization rotation angle:</a:t>
            </a:r>
          </a:p>
          <a:p>
            <a:pPr lvl="1">
              <a:spcBef>
                <a:spcPct val="40000"/>
              </a:spcBef>
              <a:spcAft>
                <a:spcPct val="25000"/>
              </a:spcAft>
            </a:pPr>
            <a:endParaRPr lang="en-US" sz="2000">
              <a:sym typeface="Wingdings" pitchFamily="2" charset="2"/>
            </a:endParaRPr>
          </a:p>
          <a:p>
            <a:pPr lvl="1">
              <a:spcBef>
                <a:spcPct val="40000"/>
              </a:spcBef>
              <a:spcAft>
                <a:spcPct val="25000"/>
              </a:spcAft>
            </a:pPr>
            <a:endParaRPr lang="en-US" sz="2000">
              <a:sym typeface="Wingdings" pitchFamily="2" charset="2"/>
            </a:endParaRPr>
          </a:p>
          <a:p>
            <a:pPr lvl="1">
              <a:spcBef>
                <a:spcPct val="40000"/>
              </a:spcBef>
              <a:spcAft>
                <a:spcPct val="25000"/>
              </a:spcAft>
            </a:pPr>
            <a:r>
              <a:rPr lang="en-US" sz="2000">
                <a:sym typeface="Wingdings" pitchFamily="2" charset="2"/>
              </a:rPr>
              <a:t> Measure </a:t>
            </a:r>
            <a:r>
              <a:rPr lang="en-US" sz="2000">
                <a:latin typeface="Symbol" pitchFamily="18" charset="2"/>
                <a:sym typeface="Symbol" pitchFamily="18" charset="2"/>
              </a:rPr>
              <a:t>j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rot</a:t>
            </a:r>
            <a:r>
              <a:rPr lang="en-US" sz="2000">
                <a:latin typeface="Symbol" pitchFamily="18" charset="2"/>
                <a:sym typeface="Symbol" pitchFamily="18" charset="2"/>
              </a:rPr>
              <a:t> </a:t>
            </a:r>
            <a:r>
              <a:rPr lang="en-US" sz="2000">
                <a:sym typeface="Symbol" pitchFamily="18" charset="2"/>
              </a:rPr>
              <a:t>and </a:t>
            </a:r>
            <a:r>
              <a:rPr lang="en-US" sz="2000">
                <a:latin typeface="Times New Roman" pitchFamily="18" charset="0"/>
                <a:sym typeface="Symbol" pitchFamily="18" charset="2"/>
              </a:rPr>
              <a:t>n</a:t>
            </a:r>
            <a:r>
              <a:rPr lang="en-US" sz="2000" baseline="-25000">
                <a:latin typeface="Times New Roman" pitchFamily="18" charset="0"/>
                <a:sym typeface="Symbol" pitchFamily="18" charset="2"/>
              </a:rPr>
              <a:t>e </a:t>
            </a:r>
            <a:r>
              <a:rPr lang="en-US" sz="2000">
                <a:sym typeface="Symbol" pitchFamily="18" charset="2"/>
              </a:rPr>
              <a:t>to get </a:t>
            </a:r>
            <a:br>
              <a:rPr lang="en-US" sz="2000">
                <a:sym typeface="Symbol" pitchFamily="18" charset="2"/>
              </a:rPr>
            </a:br>
            <a:r>
              <a:rPr lang="en-US" sz="2000">
                <a:sym typeface="Symbol" pitchFamily="18" charset="2"/>
              </a:rPr>
              <a:t>  B-field distribution!</a:t>
            </a:r>
          </a:p>
          <a:p>
            <a:pPr lvl="1">
              <a:spcBef>
                <a:spcPct val="40000"/>
              </a:spcBef>
              <a:spcAft>
                <a:spcPct val="25000"/>
              </a:spcAft>
            </a:pPr>
            <a:endParaRPr lang="en-US" sz="2000"/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1042988" y="4240213"/>
          <a:ext cx="210978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0" r:id="rId4" imgW="1473200" imgH="444500" progId="Equation.3">
                  <p:embed/>
                </p:oleObj>
              </mc:Choice>
              <mc:Fallback>
                <p:oleObj r:id="rId4" imgW="1473200" imgH="444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4240213"/>
                        <a:ext cx="210978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0" name="Object 46"/>
          <p:cNvGraphicFramePr>
            <a:graphicFrameLocks noChangeAspect="1"/>
          </p:cNvGraphicFramePr>
          <p:nvPr/>
        </p:nvGraphicFramePr>
        <p:xfrm>
          <a:off x="1187450" y="2582863"/>
          <a:ext cx="101282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1" name="Equation" r:id="rId6" imgW="545626" imgH="304536" progId="Equation.3">
                  <p:embed/>
                </p:oleObj>
              </mc:Choice>
              <mc:Fallback>
                <p:oleObj name="Equation" r:id="rId6" imgW="545626" imgH="304536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582863"/>
                        <a:ext cx="1012825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 rot="4075724">
            <a:off x="6678612" y="1262063"/>
            <a:ext cx="144463" cy="65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Rectangle 10"/>
          <p:cNvSpPr/>
          <p:nvPr/>
        </p:nvSpPr>
        <p:spPr>
          <a:xfrm rot="5834215">
            <a:off x="6700837" y="1239838"/>
            <a:ext cx="144463" cy="65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203" name="TextBox 8"/>
          <p:cNvSpPr txBox="1">
            <a:spLocks noChangeArrowheads="1"/>
          </p:cNvSpPr>
          <p:nvPr/>
        </p:nvSpPr>
        <p:spPr bwMode="auto">
          <a:xfrm>
            <a:off x="6613525" y="1052513"/>
            <a:ext cx="2778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200">
                <a:latin typeface="Symbol" pitchFamily="18" charset="2"/>
              </a:rPr>
              <a:t>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8" descr="C:\MPQ\Vorträge\ca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1" t="7787" r="8437" b="11922"/>
          <a:stretch>
            <a:fillRect/>
          </a:stretch>
        </p:blipFill>
        <p:spPr bwMode="auto">
          <a:xfrm>
            <a:off x="0" y="1773238"/>
            <a:ext cx="20875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323850" y="-100013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Polarimetry -</a:t>
            </a:r>
          </a:p>
          <a:p>
            <a:pPr algn="ctr" eaLnBrk="1" hangingPunct="1"/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Determination of the rotation angle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48132" name="Picture 4" descr="Y:\Faraday\MPQ Poster\Faraday Set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/>
          <a:stretch>
            <a:fillRect/>
          </a:stretch>
        </p:blipFill>
        <p:spPr bwMode="auto">
          <a:xfrm>
            <a:off x="4896284" y="920619"/>
            <a:ext cx="4247716" cy="303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div_12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t="28915" r="62242" b="33900"/>
          <a:stretch>
            <a:fillRect/>
          </a:stretch>
        </p:blipFill>
        <p:spPr bwMode="auto">
          <a:xfrm>
            <a:off x="2461059" y="4745038"/>
            <a:ext cx="2184400" cy="2112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27"/>
          <p:cNvSpPr>
            <a:spLocks noChangeArrowheads="1"/>
          </p:cNvSpPr>
          <p:nvPr/>
        </p:nvSpPr>
        <p:spPr bwMode="auto">
          <a:xfrm>
            <a:off x="1116013" y="2349500"/>
            <a:ext cx="360362" cy="407988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3" name="Line 28"/>
          <p:cNvSpPr>
            <a:spLocks noChangeShapeType="1"/>
          </p:cNvSpPr>
          <p:nvPr/>
        </p:nvSpPr>
        <p:spPr bwMode="auto">
          <a:xfrm>
            <a:off x="3803823" y="3438447"/>
            <a:ext cx="299865" cy="1285953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lg" len="lg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4" name="Line 29"/>
          <p:cNvSpPr>
            <a:spLocks noChangeShapeType="1"/>
          </p:cNvSpPr>
          <p:nvPr/>
        </p:nvSpPr>
        <p:spPr bwMode="auto">
          <a:xfrm>
            <a:off x="1116013" y="3438447"/>
            <a:ext cx="2124075" cy="1285954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lg" len="lg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3203575" y="1268413"/>
            <a:ext cx="15128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200"/>
              <a:t>Camera 2</a:t>
            </a:r>
            <a:endParaRPr lang="en-US" sz="2200"/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39750" y="1268413"/>
            <a:ext cx="15081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200"/>
              <a:t>Camera 1</a:t>
            </a:r>
            <a:endParaRPr lang="en-US" sz="220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 flipV="1">
            <a:off x="3560934" y="5661025"/>
            <a:ext cx="242888" cy="152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rot="10800000">
            <a:off x="3560934" y="6092825"/>
            <a:ext cx="242888" cy="152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8"/>
          <p:cNvSpPr txBox="1">
            <a:spLocks noChangeArrowheads="1"/>
          </p:cNvSpPr>
          <p:nvPr/>
        </p:nvSpPr>
        <p:spPr bwMode="auto">
          <a:xfrm>
            <a:off x="3492934" y="5013325"/>
            <a:ext cx="1403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positive</a:t>
            </a:r>
          </a:p>
          <a:p>
            <a:pPr eaLnBrk="1" hangingPunct="1"/>
            <a:r>
              <a:rPr lang="de-DE" sz="2000"/>
              <a:t>rot. angle</a:t>
            </a:r>
          </a:p>
        </p:txBody>
      </p:sp>
      <p:sp>
        <p:nvSpPr>
          <p:cNvPr id="21" name="TextBox 39"/>
          <p:cNvSpPr txBox="1">
            <a:spLocks noChangeArrowheads="1"/>
          </p:cNvSpPr>
          <p:nvPr/>
        </p:nvSpPr>
        <p:spPr bwMode="auto">
          <a:xfrm>
            <a:off x="3492934" y="6149975"/>
            <a:ext cx="1476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/>
              <a:t>negative </a:t>
            </a:r>
          </a:p>
          <a:p>
            <a:pPr eaLnBrk="1" hangingPunct="1"/>
            <a:r>
              <a:rPr lang="de-DE" sz="2000"/>
              <a:t>rot. angle</a:t>
            </a:r>
          </a:p>
        </p:txBody>
      </p:sp>
      <p:sp>
        <p:nvSpPr>
          <p:cNvPr id="1128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282" name="Rectangle 3"/>
          <p:cNvSpPr>
            <a:spLocks noChangeArrowheads="1"/>
          </p:cNvSpPr>
          <p:nvPr/>
        </p:nvSpPr>
        <p:spPr bwMode="auto">
          <a:xfrm>
            <a:off x="0" y="2857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128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285660"/>
              </p:ext>
            </p:extLst>
          </p:nvPr>
        </p:nvGraphicFramePr>
        <p:xfrm>
          <a:off x="5222784" y="2757488"/>
          <a:ext cx="138430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" r:id="rId6" imgW="1206500" imgH="241300" progId="">
                  <p:embed/>
                </p:oleObj>
              </mc:Choice>
              <mc:Fallback>
                <p:oleObj r:id="rId6" imgW="1206500" imgH="2413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784" y="2757488"/>
                        <a:ext cx="1384300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5" name="Rectangle 6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5122948" y="4427643"/>
            <a:ext cx="36734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500" dirty="0" smtClean="0"/>
              <a:t>Advantage </a:t>
            </a:r>
            <a:r>
              <a:rPr lang="en-US" sz="1500" dirty="0"/>
              <a:t>of detuned polarizers: 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en-US" sz="1500" dirty="0">
                <a:sym typeface="Wingdings" pitchFamily="2" charset="2"/>
              </a:rPr>
              <a:t>  Correct background subs.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en-US" sz="1500" dirty="0">
                <a:sym typeface="Wingdings" pitchFamily="2" charset="2"/>
              </a:rPr>
              <a:t>  Sign of magnetic </a:t>
            </a:r>
            <a:r>
              <a:rPr lang="en-US" sz="1500" dirty="0" smtClean="0">
                <a:sym typeface="Wingdings" pitchFamily="2" charset="2"/>
              </a:rPr>
              <a:t>field</a:t>
            </a:r>
          </a:p>
          <a:p>
            <a:pPr eaLnBrk="1" hangingPunct="1">
              <a:buFont typeface="Wingdings" pitchFamily="2" charset="2"/>
              <a:buChar char="à"/>
            </a:pPr>
            <a:endParaRPr lang="en-US" sz="1500" dirty="0">
              <a:sym typeface="Wingdings" pitchFamily="2" charset="2"/>
            </a:endParaRPr>
          </a:p>
          <a:p>
            <a:pPr eaLnBrk="1" hangingPunct="1"/>
            <a:r>
              <a:rPr lang="en-US" sz="1500" dirty="0" smtClean="0">
                <a:sym typeface="Wingdings" pitchFamily="2" charset="2"/>
              </a:rPr>
              <a:t>Ratio of intensities visualizes the magnetic field of electron bunch</a:t>
            </a:r>
            <a:endParaRPr lang="en-US" sz="1500" dirty="0"/>
          </a:p>
        </p:txBody>
      </p:sp>
      <p:sp>
        <p:nvSpPr>
          <p:cNvPr id="1128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49159" name="Object 4"/>
          <p:cNvGraphicFramePr>
            <a:graphicFrameLocks noChangeAspect="1"/>
          </p:cNvGraphicFramePr>
          <p:nvPr/>
        </p:nvGraphicFramePr>
        <p:xfrm>
          <a:off x="0" y="5373688"/>
          <a:ext cx="248443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" r:id="rId8" imgW="1295400" imgH="241300" progId="">
                  <p:embed/>
                </p:oleObj>
              </mc:Choice>
              <mc:Fallback>
                <p:oleObj r:id="rId8" imgW="1295400" imgH="2413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73688"/>
                        <a:ext cx="2484438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19" descr="C:\MPQ\Vorträge\cam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8961" r="10220" b="10745"/>
          <a:stretch>
            <a:fillRect/>
          </a:stretch>
        </p:blipFill>
        <p:spPr bwMode="auto">
          <a:xfrm>
            <a:off x="2735263" y="1773238"/>
            <a:ext cx="205263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7"/>
          <p:cNvSpPr>
            <a:spLocks noChangeArrowheads="1"/>
          </p:cNvSpPr>
          <p:nvPr/>
        </p:nvSpPr>
        <p:spPr bwMode="auto">
          <a:xfrm>
            <a:off x="3887788" y="2349500"/>
            <a:ext cx="360362" cy="407988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1291" name="Rectangle 15"/>
          <p:cNvSpPr>
            <a:spLocks noChangeArrowheads="1"/>
          </p:cNvSpPr>
          <p:nvPr/>
        </p:nvSpPr>
        <p:spPr bwMode="auto">
          <a:xfrm>
            <a:off x="4753368" y="6335279"/>
            <a:ext cx="4572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 smtClean="0"/>
              <a:t>M</a:t>
            </a:r>
            <a:r>
              <a:rPr lang="de-DE" sz="1400" dirty="0"/>
              <a:t>. Kaluza </a:t>
            </a:r>
            <a:r>
              <a:rPr lang="de-DE" sz="1400" i="1" dirty="0"/>
              <a:t>et al.</a:t>
            </a:r>
            <a:r>
              <a:rPr lang="de-DE" sz="1400" dirty="0"/>
              <a:t> </a:t>
            </a:r>
            <a:r>
              <a:rPr lang="de-DE" sz="1400" i="1" dirty="0"/>
              <a:t>Phys. Rev. Lett., </a:t>
            </a:r>
            <a:r>
              <a:rPr lang="de-DE" sz="1400" b="1" dirty="0" smtClean="0"/>
              <a:t>105</a:t>
            </a:r>
            <a:r>
              <a:rPr lang="de-DE" sz="1400" dirty="0" smtClean="0"/>
              <a:t>, 115002 </a:t>
            </a:r>
            <a:r>
              <a:rPr lang="de-DE" sz="1400" dirty="0"/>
              <a:t>(2011), </a:t>
            </a:r>
          </a:p>
          <a:p>
            <a:r>
              <a:rPr lang="de-DE" sz="1400" dirty="0" smtClean="0"/>
              <a:t>A</a:t>
            </a:r>
            <a:r>
              <a:rPr lang="de-DE" sz="1400" dirty="0"/>
              <a:t>. Buck </a:t>
            </a:r>
            <a:r>
              <a:rPr lang="de-DE" sz="1400" i="1" dirty="0"/>
              <a:t>et al.</a:t>
            </a:r>
            <a:r>
              <a:rPr lang="de-DE" sz="1400" dirty="0"/>
              <a:t> </a:t>
            </a:r>
            <a:r>
              <a:rPr lang="de-DE" sz="1400" i="1" dirty="0"/>
              <a:t>Nature Phys</a:t>
            </a:r>
            <a:r>
              <a:rPr lang="de-DE" sz="1400" i="1" dirty="0" smtClean="0"/>
              <a:t>. </a:t>
            </a:r>
            <a:r>
              <a:rPr lang="de-DE" sz="1400" b="1" dirty="0" smtClean="0"/>
              <a:t>7</a:t>
            </a:r>
            <a:r>
              <a:rPr lang="de-DE" sz="1400" dirty="0" smtClean="0"/>
              <a:t>, 543 (</a:t>
            </a:r>
            <a:r>
              <a:rPr lang="de-DE" sz="1400" dirty="0"/>
              <a:t>2011)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33832" y="1127873"/>
            <a:ext cx="6960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Detuned</a:t>
            </a:r>
            <a:endParaRPr lang="hu-HU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15" grpId="0" autoUpdateAnimBg="0"/>
      <p:bldP spid="16" grpId="0" autoUpdateAnimBg="0"/>
      <p:bldP spid="20" grpId="0" autoUpdateAnimBg="0"/>
      <p:bldP spid="21" grpId="0" autoUpdateAnimBg="0"/>
      <p:bldP spid="27" grpId="0" autoUpdateAnimBg="0"/>
      <p:bldP spid="30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180975" y="12858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Faraday Rotation Results</a:t>
            </a: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pSp>
        <p:nvGrpSpPr>
          <p:cNvPr id="12292" name="Group 114"/>
          <p:cNvGrpSpPr>
            <a:grpSpLocks/>
          </p:cNvGrpSpPr>
          <p:nvPr/>
        </p:nvGrpSpPr>
        <p:grpSpPr bwMode="auto">
          <a:xfrm>
            <a:off x="250825" y="1412875"/>
            <a:ext cx="5240338" cy="3024188"/>
            <a:chOff x="27813000" y="7629525"/>
            <a:chExt cx="5084763" cy="3095625"/>
          </a:xfrm>
        </p:grpSpPr>
        <p:pic>
          <p:nvPicPr>
            <p:cNvPr id="12312" name="Picture 133" descr="C:\MPQ\Faraday Rotation\Publication\15-Nature Letter Submission\Buck_fig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680"/>
            <a:stretch>
              <a:fillRect/>
            </a:stretch>
          </p:blipFill>
          <p:spPr bwMode="auto">
            <a:xfrm>
              <a:off x="27932063" y="7629525"/>
              <a:ext cx="4965700" cy="309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3" name="Rectangle 113"/>
            <p:cNvSpPr>
              <a:spLocks noChangeArrowheads="1"/>
            </p:cNvSpPr>
            <p:nvPr/>
          </p:nvSpPr>
          <p:spPr bwMode="auto">
            <a:xfrm>
              <a:off x="27813000" y="7658100"/>
              <a:ext cx="40005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aphicFrame>
        <p:nvGraphicFramePr>
          <p:cNvPr id="50180" name="Object 2"/>
          <p:cNvGraphicFramePr>
            <a:graphicFrameLocks noChangeAspect="1"/>
          </p:cNvGraphicFramePr>
          <p:nvPr/>
        </p:nvGraphicFramePr>
        <p:xfrm>
          <a:off x="3563938" y="5445125"/>
          <a:ext cx="3398837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2" r:id="rId4" imgW="977900" imgH="241300" progId="">
                  <p:embed/>
                </p:oleObj>
              </mc:Choice>
              <mc:Fallback>
                <p:oleObj r:id="rId4" imgW="977900" imgH="2413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5445125"/>
                        <a:ext cx="3398837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50181" name="Object 3"/>
          <p:cNvGraphicFramePr>
            <a:graphicFrameLocks noChangeAspect="1"/>
          </p:cNvGraphicFramePr>
          <p:nvPr/>
        </p:nvGraphicFramePr>
        <p:xfrm>
          <a:off x="5724525" y="2276475"/>
          <a:ext cx="12001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3" r:id="rId6" imgW="761669" imgH="228501" progId="">
                  <p:embed/>
                </p:oleObj>
              </mc:Choice>
              <mc:Fallback>
                <p:oleObj r:id="rId6" imgW="761669" imgH="22850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2276475"/>
                        <a:ext cx="1200150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50183" name="Object 4"/>
          <p:cNvGraphicFramePr>
            <a:graphicFrameLocks noChangeAspect="1"/>
          </p:cNvGraphicFramePr>
          <p:nvPr/>
        </p:nvGraphicFramePr>
        <p:xfrm>
          <a:off x="7812088" y="2205038"/>
          <a:ext cx="63023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4" r:id="rId8" imgW="330200" imgH="228600" progId="">
                  <p:embed/>
                </p:oleObj>
              </mc:Choice>
              <mc:Fallback>
                <p:oleObj r:id="rId8" imgW="330200" imgH="2286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2205038"/>
                        <a:ext cx="630237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50185" name="Object 5"/>
          <p:cNvGraphicFramePr>
            <a:graphicFrameLocks noChangeAspect="1"/>
          </p:cNvGraphicFramePr>
          <p:nvPr/>
        </p:nvGraphicFramePr>
        <p:xfrm>
          <a:off x="6156325" y="3860800"/>
          <a:ext cx="156051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5" r:id="rId10" imgW="990600" imgH="228600" progId="">
                  <p:embed/>
                </p:oleObj>
              </mc:Choice>
              <mc:Fallback>
                <p:oleObj r:id="rId10" imgW="990600" imgH="22860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3860800"/>
                        <a:ext cx="1560513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50187" name="Object 6"/>
          <p:cNvGraphicFramePr>
            <a:graphicFrameLocks noChangeAspect="1"/>
          </p:cNvGraphicFramePr>
          <p:nvPr/>
        </p:nvGraphicFramePr>
        <p:xfrm>
          <a:off x="6175375" y="3386138"/>
          <a:ext cx="120015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6" r:id="rId12" imgW="761669" imgH="228501" progId="">
                  <p:embed/>
                </p:oleObj>
              </mc:Choice>
              <mc:Fallback>
                <p:oleObj r:id="rId12" imgW="761669" imgH="228501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75" y="3386138"/>
                        <a:ext cx="1200150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580063" y="1268413"/>
            <a:ext cx="3384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 dirty="0"/>
              <a:t>Deconvolution of the electron bunch duration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7164388" y="2349500"/>
            <a:ext cx="436562" cy="215900"/>
          </a:xfrm>
          <a:prstGeom prst="rightArrow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30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50189" name="Object 7"/>
          <p:cNvGraphicFramePr>
            <a:graphicFrameLocks noChangeAspect="1"/>
          </p:cNvGraphicFramePr>
          <p:nvPr/>
        </p:nvGraphicFramePr>
        <p:xfrm>
          <a:off x="6194425" y="2924175"/>
          <a:ext cx="5032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7" r:id="rId14" imgW="317225" imgH="241091" progId="">
                  <p:embed/>
                </p:oleObj>
              </mc:Choice>
              <mc:Fallback>
                <p:oleObj r:id="rId14" imgW="317225" imgH="241091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4425" y="2924175"/>
                        <a:ext cx="503238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Straight Connector 29"/>
          <p:cNvCxnSpPr/>
          <p:nvPr/>
        </p:nvCxnSpPr>
        <p:spPr>
          <a:xfrm>
            <a:off x="5940425" y="3141663"/>
            <a:ext cx="1444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940425" y="3573463"/>
            <a:ext cx="1444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40425" y="4005263"/>
            <a:ext cx="1444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187450" y="4652963"/>
            <a:ext cx="3384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/>
              <a:t>Averaging over 85 shots:</a:t>
            </a:r>
          </a:p>
        </p:txBody>
      </p:sp>
      <p:sp>
        <p:nvSpPr>
          <p:cNvPr id="12310" name="Rectangle 113"/>
          <p:cNvSpPr>
            <a:spLocks noChangeArrowheads="1"/>
          </p:cNvSpPr>
          <p:nvPr/>
        </p:nvSpPr>
        <p:spPr bwMode="auto">
          <a:xfrm>
            <a:off x="323850" y="4365625"/>
            <a:ext cx="412750" cy="296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11" name="Rectangle 15"/>
          <p:cNvSpPr>
            <a:spLocks noChangeArrowheads="1"/>
          </p:cNvSpPr>
          <p:nvPr/>
        </p:nvSpPr>
        <p:spPr bwMode="auto">
          <a:xfrm>
            <a:off x="3851275" y="6550025"/>
            <a:ext cx="351493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/>
              <a:t> A. Buck </a:t>
            </a:r>
            <a:r>
              <a:rPr lang="de-DE" sz="1400" i="1" dirty="0"/>
              <a:t>et al.</a:t>
            </a:r>
            <a:r>
              <a:rPr lang="de-DE" sz="1400" dirty="0"/>
              <a:t> </a:t>
            </a:r>
            <a:r>
              <a:rPr lang="de-DE" sz="1400" i="1" dirty="0"/>
              <a:t>Nature Phys.</a:t>
            </a:r>
            <a:r>
              <a:rPr lang="de-DE" sz="1400" dirty="0"/>
              <a:t>, </a:t>
            </a:r>
            <a:r>
              <a:rPr lang="de-DE" sz="1400" b="1" dirty="0" smtClean="0"/>
              <a:t>7</a:t>
            </a:r>
            <a:r>
              <a:rPr lang="de-DE" sz="1400" dirty="0" smtClean="0"/>
              <a:t>, 543 (2011)</a:t>
            </a:r>
            <a:endParaRPr lang="de-DE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576944" y="5707478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FWHM:</a:t>
            </a:r>
            <a:endParaRPr lang="hu-HU" sz="2000" dirty="0"/>
          </a:p>
        </p:txBody>
      </p:sp>
      <p:sp>
        <p:nvSpPr>
          <p:cNvPr id="3" name="Rectangle 2"/>
          <p:cNvSpPr/>
          <p:nvPr/>
        </p:nvSpPr>
        <p:spPr>
          <a:xfrm>
            <a:off x="4354862" y="6200925"/>
            <a:ext cx="15215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RMS: 2.5 </a:t>
            </a:r>
            <a:r>
              <a:rPr lang="en-US" sz="2000" dirty="0" err="1" smtClean="0"/>
              <a:t>fs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 animBg="1"/>
      <p:bldP spid="33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80975" y="12858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Combined results </a:t>
            </a:r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#1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639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639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16393" name="Picture 134" descr="C:\MPQ\Faraday Rotation\Publication\15-Nature Letter Submission\Buck_fi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0"/>
          <a:stretch>
            <a:fillRect/>
          </a:stretch>
        </p:blipFill>
        <p:spPr bwMode="auto">
          <a:xfrm>
            <a:off x="250825" y="1214438"/>
            <a:ext cx="3398838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566917" y="1160463"/>
            <a:ext cx="5577084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 b="1" dirty="0">
                <a:sym typeface="Wingdings" pitchFamily="2" charset="2"/>
              </a:rPr>
              <a:t>Real-time observation of electron bunch and plasma wave </a:t>
            </a:r>
            <a:r>
              <a:rPr lang="de-DE" sz="2000" dirty="0"/>
              <a:t>(by changing the delay between pump and probe pulse)</a:t>
            </a:r>
          </a:p>
          <a:p>
            <a:pPr eaLnBrk="1" hangingPunct="1"/>
            <a:endParaRPr lang="de-DE" sz="2400" dirty="0" smtClean="0"/>
          </a:p>
          <a:p>
            <a:pPr eaLnBrk="1" hangingPunct="1"/>
            <a:endParaRPr lang="de-DE" sz="2400" dirty="0"/>
          </a:p>
          <a:p>
            <a:pPr eaLnBrk="1" hangingPunct="1"/>
            <a:r>
              <a:rPr lang="de-DE" sz="2000" b="1" u="sng" dirty="0" smtClean="0">
                <a:sym typeface="Wingdings" pitchFamily="2" charset="2"/>
              </a:rPr>
              <a:t>„Hidden“ details learned about acceleration</a:t>
            </a:r>
            <a:r>
              <a:rPr lang="de-DE" sz="2000" dirty="0" smtClean="0">
                <a:sym typeface="Wingdings" pitchFamily="2" charset="2"/>
              </a:rPr>
              <a:t>:</a:t>
            </a:r>
          </a:p>
          <a:p>
            <a:pPr eaLnBrk="1" hangingPunct="1"/>
            <a:endParaRPr lang="de-DE" sz="2000" dirty="0">
              <a:sym typeface="Wingdings" pitchFamily="2" charset="2"/>
            </a:endParaRP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de-DE" sz="2000" dirty="0">
                <a:sym typeface="Wingdings" pitchFamily="2" charset="2"/>
              </a:rPr>
              <a:t> Electron bunch sits in the first oscillation of the plasma wave 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de-DE" sz="2000" dirty="0">
                <a:sym typeface="Wingdings" pitchFamily="2" charset="2"/>
              </a:rPr>
              <a:t> Only one electron bunch </a:t>
            </a:r>
            <a:r>
              <a:rPr lang="de-DE" sz="2000" dirty="0" smtClean="0">
                <a:sym typeface="Wingdings" pitchFamily="2" charset="2"/>
              </a:rPr>
              <a:t>visible</a:t>
            </a:r>
            <a:endParaRPr lang="de-DE" sz="2000" dirty="0">
              <a:sym typeface="Wingdings" pitchFamily="2" charset="2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de-DE" sz="2000" dirty="0">
                <a:sym typeface="Wingdings" pitchFamily="2" charset="2"/>
              </a:rPr>
              <a:t> Many plasma oscillations are visible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de-DE" sz="2000" dirty="0">
                <a:sym typeface="Wingdings" pitchFamily="2" charset="2"/>
              </a:rPr>
              <a:t>  No strong beamloading</a:t>
            </a:r>
          </a:p>
          <a:p>
            <a:pPr eaLnBrk="1" hangingPunct="1">
              <a:buFont typeface="Wingdings" pitchFamily="2" charset="2"/>
              <a:buChar char="à"/>
            </a:pPr>
            <a:endParaRPr lang="de-DE" sz="2000" dirty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26"/>
          <p:cNvGrpSpPr>
            <a:grpSpLocks/>
          </p:cNvGrpSpPr>
          <p:nvPr/>
        </p:nvGrpSpPr>
        <p:grpSpPr bwMode="auto">
          <a:xfrm>
            <a:off x="0" y="578800"/>
            <a:ext cx="3866008" cy="2127250"/>
            <a:chOff x="0" y="3319499"/>
            <a:chExt cx="5004048" cy="3538501"/>
          </a:xfrm>
        </p:grpSpPr>
        <p:pic>
          <p:nvPicPr>
            <p:cNvPr id="19" name="Grafik 23" descr="nozzle and Faraday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19499"/>
              <a:ext cx="5004048" cy="353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Pfeil nach rechts 24"/>
            <p:cNvSpPr/>
            <p:nvPr/>
          </p:nvSpPr>
          <p:spPr>
            <a:xfrm>
              <a:off x="900158" y="4508524"/>
              <a:ext cx="863643" cy="215898"/>
            </a:xfrm>
            <a:prstGeom prst="rightArrow">
              <a:avLst/>
            </a:prstGeom>
            <a:gradFill flip="none" rotWithShape="1">
              <a:gsLst>
                <a:gs pos="32000">
                  <a:srgbClr val="C00000"/>
                </a:gs>
                <a:gs pos="77000">
                  <a:srgbClr val="FF0000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4" name="Textfeld 25"/>
            <p:cNvSpPr txBox="1">
              <a:spLocks noChangeArrowheads="1"/>
            </p:cNvSpPr>
            <p:nvPr/>
          </p:nvSpPr>
          <p:spPr bwMode="auto">
            <a:xfrm>
              <a:off x="689999" y="4070243"/>
              <a:ext cx="8002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b="1" dirty="0">
                  <a:solidFill>
                    <a:srgbClr val="FF0000"/>
                  </a:solidFill>
                </a:rPr>
                <a:t>Laser</a:t>
              </a:r>
            </a:p>
          </p:txBody>
        </p:sp>
      </p:grpSp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180975" y="12858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Combined results </a:t>
            </a:r>
            <a:r>
              <a:rPr lang="de-DE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#2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946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946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946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9464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hu-HU"/>
          </a:p>
        </p:txBody>
      </p:sp>
      <p:pic>
        <p:nvPicPr>
          <p:cNvPr id="19465" name="Picture 77" descr="Y:\Faraday\MPQ Poster\FROT + Plasma Wa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37" r="7697" b="11453"/>
          <a:stretch>
            <a:fillRect/>
          </a:stretch>
        </p:blipFill>
        <p:spPr bwMode="auto">
          <a:xfrm>
            <a:off x="1033857" y="6707400"/>
            <a:ext cx="2471777" cy="11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77" descr="Y:\Faraday\MPQ Poster\FROT + Plasma Wav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8" b="10210"/>
          <a:stretch>
            <a:fillRect/>
          </a:stretch>
        </p:blipFill>
        <p:spPr bwMode="auto">
          <a:xfrm>
            <a:off x="1036815" y="2620384"/>
            <a:ext cx="2677759" cy="275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26"/>
          <p:cNvSpPr txBox="1">
            <a:spLocks noChangeArrowheads="1"/>
          </p:cNvSpPr>
          <p:nvPr/>
        </p:nvSpPr>
        <p:spPr bwMode="auto">
          <a:xfrm>
            <a:off x="4211638" y="1412875"/>
            <a:ext cx="4932362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 b="1" u="sng" dirty="0" smtClean="0"/>
              <a:t>Observed dynamics of LWFA</a:t>
            </a:r>
            <a:r>
              <a:rPr lang="de-DE" sz="2000" u="sng" dirty="0" smtClean="0"/>
              <a:t>:</a:t>
            </a:r>
          </a:p>
          <a:p>
            <a:pPr eaLnBrk="1" hangingPunct="1"/>
            <a:endParaRPr lang="de-DE" dirty="0" smtClean="0"/>
          </a:p>
          <a:p>
            <a:pPr eaLnBrk="1" hangingPunct="1"/>
            <a:endParaRPr lang="de-DE" dirty="0" smtClean="0"/>
          </a:p>
          <a:p>
            <a:pPr marL="285750" indent="-285750" eaLnBrk="1" hangingPunct="1">
              <a:buFont typeface="Wingdings"/>
              <a:buChar char="à"/>
            </a:pPr>
            <a:r>
              <a:rPr lang="de-DE" b="1" i="1" dirty="0" smtClean="0">
                <a:sym typeface="Wingdings" pitchFamily="2" charset="2"/>
              </a:rPr>
              <a:t>Injection point at 200 µm </a:t>
            </a:r>
            <a:r>
              <a:rPr lang="de-DE" dirty="0" smtClean="0">
                <a:sym typeface="Wingdings" pitchFamily="2" charset="2"/>
              </a:rPr>
              <a:t>	           </a:t>
            </a:r>
            <a:r>
              <a:rPr lang="de-DE" sz="1600" dirty="0" smtClean="0">
                <a:sym typeface="Wingdings" pitchFamily="2" charset="2"/>
              </a:rPr>
              <a:t>from appearance of Faraday signal</a:t>
            </a:r>
            <a:endParaRPr lang="de-DE" sz="1600" dirty="0"/>
          </a:p>
          <a:p>
            <a:pPr eaLnBrk="1" hangingPunct="1">
              <a:buFont typeface="Wingdings" pitchFamily="2" charset="2"/>
              <a:buChar char="Ø"/>
            </a:pPr>
            <a:endParaRPr lang="de-DE" dirty="0" smtClean="0"/>
          </a:p>
          <a:p>
            <a:pPr eaLnBrk="1" hangingPunct="1">
              <a:buFont typeface="Wingdings" pitchFamily="2" charset="2"/>
              <a:buChar char="Ø"/>
            </a:pPr>
            <a:endParaRPr lang="de-DE" dirty="0"/>
          </a:p>
          <a:p>
            <a:pPr marL="285750" indent="-285750" eaLnBrk="1" hangingPunct="1">
              <a:spcAft>
                <a:spcPts val="600"/>
              </a:spcAft>
              <a:buFont typeface="Wingdings"/>
              <a:buChar char="à"/>
            </a:pPr>
            <a:r>
              <a:rPr lang="de-DE" b="1" i="1" dirty="0" smtClean="0">
                <a:sym typeface="Wingdings" pitchFamily="2" charset="2"/>
              </a:rPr>
              <a:t>Loading </a:t>
            </a:r>
            <a:r>
              <a:rPr lang="de-DE" b="1" i="1" dirty="0">
                <a:sym typeface="Wingdings" pitchFamily="2" charset="2"/>
              </a:rPr>
              <a:t>of electrons into the plasma </a:t>
            </a:r>
            <a:r>
              <a:rPr lang="de-DE" b="1" i="1" dirty="0" smtClean="0">
                <a:sym typeface="Wingdings" pitchFamily="2" charset="2"/>
              </a:rPr>
              <a:t>wave and start of acceleration (energy flow)</a:t>
            </a:r>
            <a:r>
              <a:rPr lang="de-DE" b="1" i="1" dirty="0"/>
              <a:t> 	</a:t>
            </a:r>
            <a:r>
              <a:rPr lang="de-DE" b="1" i="1" dirty="0" smtClean="0"/>
              <a:t>		             </a:t>
            </a:r>
            <a:r>
              <a:rPr lang="de-DE" sz="1600" dirty="0" smtClean="0"/>
              <a:t>Simultaneous </a:t>
            </a:r>
            <a:r>
              <a:rPr lang="de-DE" sz="1600" dirty="0"/>
              <a:t>decrease of the number of visible plasma oscillations and the amplitude of the plasma wave</a:t>
            </a:r>
          </a:p>
          <a:p>
            <a:pPr eaLnBrk="1" hangingPunct="1"/>
            <a:endParaRPr lang="de-DE" dirty="0" smtClean="0">
              <a:sym typeface="Wingdings" pitchFamily="2" charset="2"/>
            </a:endParaRPr>
          </a:p>
          <a:p>
            <a:pPr eaLnBrk="1" hangingPunct="1"/>
            <a:endParaRPr lang="de-DE" dirty="0">
              <a:sym typeface="Wingdings" pitchFamily="2" charset="2"/>
            </a:endParaRPr>
          </a:p>
          <a:p>
            <a:pPr eaLnBrk="1" hangingPunct="1">
              <a:buFont typeface="Wingdings" pitchFamily="2" charset="2"/>
              <a:buChar char="à"/>
            </a:pPr>
            <a:r>
              <a:rPr lang="de-DE" dirty="0">
                <a:sym typeface="Wingdings" pitchFamily="2" charset="2"/>
              </a:rPr>
              <a:t>  </a:t>
            </a:r>
            <a:r>
              <a:rPr lang="de-DE" b="1" i="1" dirty="0" smtClean="0">
                <a:sym typeface="Wingdings" pitchFamily="2" charset="2"/>
              </a:rPr>
              <a:t>No later injection of </a:t>
            </a:r>
            <a:r>
              <a:rPr lang="de-DE" b="1" i="1" dirty="0">
                <a:sym typeface="Wingdings" pitchFamily="2" charset="2"/>
              </a:rPr>
              <a:t>electrons only </a:t>
            </a:r>
            <a:endParaRPr lang="de-DE" b="1" i="1" dirty="0" smtClean="0">
              <a:sym typeface="Wingdings" pitchFamily="2" charset="2"/>
            </a:endParaRPr>
          </a:p>
          <a:p>
            <a:pPr eaLnBrk="1" hangingPunct="1"/>
            <a:r>
              <a:rPr lang="de-DE" b="1" i="1" dirty="0">
                <a:sym typeface="Wingdings" pitchFamily="2" charset="2"/>
              </a:rPr>
              <a:t> </a:t>
            </a:r>
            <a:r>
              <a:rPr lang="de-DE" b="1" i="1" dirty="0" smtClean="0">
                <a:sym typeface="Wingdings" pitchFamily="2" charset="2"/>
              </a:rPr>
              <a:t>   around 200 µm</a:t>
            </a:r>
          </a:p>
          <a:p>
            <a:pPr eaLnBrk="1" hangingPunct="1"/>
            <a:r>
              <a:rPr lang="de-DE" dirty="0">
                <a:sym typeface="Wingdings" pitchFamily="2" charset="2"/>
              </a:rPr>
              <a:t> </a:t>
            </a:r>
            <a:r>
              <a:rPr lang="de-DE" dirty="0" smtClean="0">
                <a:sym typeface="Wingdings" pitchFamily="2" charset="2"/>
              </a:rPr>
              <a:t>   </a:t>
            </a:r>
            <a:r>
              <a:rPr lang="de-DE" sz="1600" dirty="0" smtClean="0">
                <a:sym typeface="Wingdings" pitchFamily="2" charset="2"/>
              </a:rPr>
              <a:t>from constant </a:t>
            </a:r>
            <a:r>
              <a:rPr lang="de-DE" sz="1600" dirty="0">
                <a:sym typeface="Wingdings" pitchFamily="2" charset="2"/>
              </a:rPr>
              <a:t>rotation angle and bunch duration</a:t>
            </a:r>
          </a:p>
        </p:txBody>
      </p:sp>
      <p:pic>
        <p:nvPicPr>
          <p:cNvPr id="19467" name="Picture 78" descr="Y:\Faraday\MPQ Poster\Dura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8" r="7814" b="49806"/>
          <a:stretch>
            <a:fillRect/>
          </a:stretch>
        </p:blipFill>
        <p:spPr bwMode="auto">
          <a:xfrm>
            <a:off x="1036992" y="5215553"/>
            <a:ext cx="2467841" cy="151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77" descr="Y:\Faraday\MPQ Poster\FROT + Plasma Wav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90" r="7697" b="4614"/>
          <a:stretch>
            <a:fillRect/>
          </a:stretch>
        </p:blipFill>
        <p:spPr bwMode="auto">
          <a:xfrm>
            <a:off x="1398049" y="6514154"/>
            <a:ext cx="1949713" cy="19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3421" y="355180"/>
            <a:ext cx="453422" cy="30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299808" y="2357792"/>
            <a:ext cx="861501" cy="262592"/>
          </a:xfrm>
          <a:prstGeom prst="line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501375" y="2357792"/>
            <a:ext cx="937071" cy="262592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0" y="22790"/>
            <a:ext cx="9144000" cy="5847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Controlled injection &amp; 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temporal 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4715583" y="4241127"/>
            <a:ext cx="442841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Wingdings" pitchFamily="2" charset="2"/>
              <a:buChar char="Ø"/>
            </a:pPr>
            <a:r>
              <a:rPr lang="de-DE" sz="2400" dirty="0" smtClean="0">
                <a:latin typeface="+mj-lt"/>
                <a:cs typeface="Arial" charset="0"/>
              </a:rPr>
              <a:t>Diagnostics are applicable</a:t>
            </a:r>
          </a:p>
          <a:p>
            <a:pPr eaLnBrk="1" hangingPunct="1"/>
            <a:r>
              <a:rPr lang="de-DE" sz="2400" dirty="0">
                <a:latin typeface="+mj-lt"/>
                <a:cs typeface="Arial" charset="0"/>
              </a:rPr>
              <a:t> </a:t>
            </a:r>
            <a:r>
              <a:rPr lang="de-DE" sz="2400" dirty="0" smtClean="0">
                <a:latin typeface="+mj-lt"/>
                <a:cs typeface="Arial" charset="0"/>
              </a:rPr>
              <a:t>    to other experiments even  </a:t>
            </a:r>
          </a:p>
          <a:p>
            <a:pPr eaLnBrk="1" hangingPunct="1"/>
            <a:r>
              <a:rPr lang="de-DE" sz="2400" dirty="0">
                <a:latin typeface="+mj-lt"/>
                <a:cs typeface="Arial" charset="0"/>
              </a:rPr>
              <a:t> </a:t>
            </a:r>
            <a:r>
              <a:rPr lang="de-DE" sz="2400" dirty="0" smtClean="0">
                <a:latin typeface="+mj-lt"/>
                <a:cs typeface="Arial" charset="0"/>
              </a:rPr>
              <a:t>    with high density gradients</a:t>
            </a:r>
          </a:p>
          <a:p>
            <a:pPr marL="342900" indent="-342900" eaLnBrk="1" hangingPunct="1">
              <a:buFont typeface="Wingdings" pitchFamily="2" charset="2"/>
              <a:buChar char="Ø"/>
            </a:pPr>
            <a:r>
              <a:rPr lang="de-DE" sz="2400" dirty="0" smtClean="0">
                <a:latin typeface="+mj-lt"/>
                <a:cs typeface="Arial" charset="0"/>
              </a:rPr>
              <a:t>Densities &amp; density jump at shockfront could be measured </a:t>
            </a:r>
            <a:r>
              <a:rPr lang="de-DE" sz="2400" dirty="0" smtClean="0">
                <a:latin typeface="+mj-lt"/>
                <a:cs typeface="Arial" charset="0"/>
                <a:sym typeface="Wingdings" pitchFamily="2" charset="2"/>
              </a:rPr>
              <a:t> 1.7 : 1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55" y="1558907"/>
            <a:ext cx="4219906" cy="2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58" y="1286505"/>
            <a:ext cx="4677713" cy="294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3458" y="414252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E(MeV)</a:t>
            </a:r>
            <a:endParaRPr lang="hu-HU" dirty="0"/>
          </a:p>
        </p:txBody>
      </p:sp>
      <p:sp>
        <p:nvSpPr>
          <p:cNvPr id="3" name="TextBox 2"/>
          <p:cNvSpPr txBox="1"/>
          <p:nvPr/>
        </p:nvSpPr>
        <p:spPr>
          <a:xfrm>
            <a:off x="136027" y="3871795"/>
            <a:ext cx="21339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	            40</a:t>
            </a:r>
            <a:endParaRPr lang="hu-HU" dirty="0"/>
          </a:p>
        </p:txBody>
      </p:sp>
      <p:sp>
        <p:nvSpPr>
          <p:cNvPr id="9" name="TextBox 8"/>
          <p:cNvSpPr txBox="1"/>
          <p:nvPr/>
        </p:nvSpPr>
        <p:spPr>
          <a:xfrm>
            <a:off x="2153088" y="3869757"/>
            <a:ext cx="21339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	            40</a:t>
            </a:r>
            <a:endParaRPr lang="hu-HU" dirty="0"/>
          </a:p>
        </p:txBody>
      </p:sp>
      <p:sp>
        <p:nvSpPr>
          <p:cNvPr id="10" name="TextBox 207"/>
          <p:cNvSpPr txBox="1">
            <a:spLocks noChangeArrowheads="1"/>
          </p:cNvSpPr>
          <p:nvPr/>
        </p:nvSpPr>
        <p:spPr bwMode="auto">
          <a:xfrm>
            <a:off x="4959" y="4543946"/>
            <a:ext cx="4710623" cy="193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402" tIns="43201" rIns="86402" bIns="43201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de-DE" sz="2400" dirty="0">
                <a:latin typeface="+mn-lt"/>
                <a:sym typeface="Wingdings" pitchFamily="2" charset="2"/>
              </a:rPr>
              <a:t> Injection </a:t>
            </a:r>
            <a:r>
              <a:rPr lang="de-DE" sz="2400" dirty="0" smtClean="0">
                <a:latin typeface="+mn-lt"/>
                <a:sym typeface="Wingdings" pitchFamily="2" charset="2"/>
              </a:rPr>
              <a:t>stabilized, acceleration</a:t>
            </a:r>
          </a:p>
          <a:p>
            <a:pPr>
              <a:defRPr/>
            </a:pPr>
            <a:r>
              <a:rPr lang="de-DE" sz="2400" dirty="0" smtClean="0">
                <a:latin typeface="+mn-lt"/>
                <a:sym typeface="Wingdings" pitchFamily="2" charset="2"/>
              </a:rPr>
              <a:t>  improved</a:t>
            </a:r>
            <a:endParaRPr lang="de-DE" sz="2400" dirty="0">
              <a:latin typeface="+mn-lt"/>
              <a:sym typeface="Wingdings" pitchFamily="2" charset="2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de-DE" sz="2400" dirty="0">
                <a:latin typeface="+mn-lt"/>
                <a:sym typeface="Wingdings" pitchFamily="2" charset="2"/>
              </a:rPr>
              <a:t> </a:t>
            </a:r>
            <a:r>
              <a:rPr lang="de-DE" sz="2400" dirty="0" smtClean="0">
                <a:latin typeface="+mn-lt"/>
                <a:sym typeface="Wingdings" pitchFamily="2" charset="2"/>
              </a:rPr>
              <a:t>Energy spread significantly</a:t>
            </a:r>
          </a:p>
          <a:p>
            <a:pPr>
              <a:defRPr/>
            </a:pPr>
            <a:r>
              <a:rPr lang="de-DE" sz="2400" dirty="0">
                <a:latin typeface="+mn-lt"/>
                <a:sym typeface="Wingdings" pitchFamily="2" charset="2"/>
              </a:rPr>
              <a:t> </a:t>
            </a:r>
            <a:r>
              <a:rPr lang="de-DE" sz="2400" dirty="0" smtClean="0">
                <a:latin typeface="+mn-lt"/>
                <a:sym typeface="Wingdings" pitchFamily="2" charset="2"/>
              </a:rPr>
              <a:t> reduced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de-DE" sz="2400" dirty="0">
                <a:latin typeface="+mn-lt"/>
                <a:sym typeface="Wingdings" pitchFamily="2" charset="2"/>
              </a:rPr>
              <a:t> </a:t>
            </a:r>
            <a:r>
              <a:rPr lang="de-DE" sz="2400" dirty="0" smtClean="0">
                <a:latin typeface="+mn-lt"/>
                <a:sym typeface="Wingdings" pitchFamily="2" charset="2"/>
              </a:rPr>
              <a:t>Tunable electron energy</a:t>
            </a:r>
            <a:endParaRPr lang="de-DE" sz="2400" dirty="0">
              <a:latin typeface="+mn-lt"/>
              <a:sym typeface="Wingdings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1476" y="1295023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Shock-front injection</a:t>
            </a:r>
            <a:endParaRPr lang="hu-HU" dirty="0"/>
          </a:p>
        </p:txBody>
      </p:sp>
      <p:sp>
        <p:nvSpPr>
          <p:cNvPr id="13" name="TextBox 12"/>
          <p:cNvSpPr txBox="1"/>
          <p:nvPr/>
        </p:nvSpPr>
        <p:spPr>
          <a:xfrm>
            <a:off x="242938" y="130622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Self injection</a:t>
            </a:r>
            <a:endParaRPr lang="hu-HU" dirty="0"/>
          </a:p>
        </p:txBody>
      </p:sp>
      <p:sp>
        <p:nvSpPr>
          <p:cNvPr id="5" name="TextBox 4"/>
          <p:cNvSpPr txBox="1"/>
          <p:nvPr/>
        </p:nvSpPr>
        <p:spPr>
          <a:xfrm>
            <a:off x="4959" y="6481111"/>
            <a:ext cx="3929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talk from A. </a:t>
            </a:r>
            <a:r>
              <a:rPr lang="en-US" dirty="0" err="1" smtClean="0"/>
              <a:t>Gonsalves</a:t>
            </a:r>
            <a:r>
              <a:rPr lang="en-US" dirty="0" smtClean="0"/>
              <a:t> Tue 9:25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750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636"/>
            <a:ext cx="9144000" cy="641698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128588"/>
            <a:ext cx="9144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Faraday signal in shock-front injection</a:t>
            </a:r>
            <a:endParaRPr lang="de-D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61295" y="6393051"/>
            <a:ext cx="1867546" cy="327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245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feld 4"/>
          <p:cNvSpPr txBox="1">
            <a:spLocks noChangeArrowheads="1"/>
          </p:cNvSpPr>
          <p:nvPr/>
        </p:nvSpPr>
        <p:spPr bwMode="auto">
          <a:xfrm>
            <a:off x="395287" y="1365369"/>
            <a:ext cx="849788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dirty="0" smtClean="0"/>
              <a:t>	Introduction</a:t>
            </a:r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	Observation </a:t>
            </a:r>
            <a:r>
              <a:rPr lang="en-US" sz="2400" dirty="0"/>
              <a:t>of accelerating structure </a:t>
            </a:r>
            <a:r>
              <a:rPr lang="en-US" sz="2400" dirty="0" smtClean="0"/>
              <a:t>– plasma waves</a:t>
            </a:r>
            <a:endParaRPr lang="en-US" sz="2400" dirty="0"/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	Temporal characterization of electron bunches</a:t>
            </a:r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r>
              <a:rPr lang="en-US" sz="2400" dirty="0"/>
              <a:t>	</a:t>
            </a:r>
            <a:r>
              <a:rPr lang="en-US" sz="2400" dirty="0" smtClean="0"/>
              <a:t>Direct temporal observation of </a:t>
            </a:r>
            <a:r>
              <a:rPr lang="en-US" sz="2400" dirty="0"/>
              <a:t>laser </a:t>
            </a:r>
            <a:r>
              <a:rPr lang="en-US" sz="2400" dirty="0" err="1"/>
              <a:t>wakefield</a:t>
            </a:r>
            <a:r>
              <a:rPr lang="en-US" sz="2400" dirty="0"/>
              <a:t> </a:t>
            </a:r>
            <a:r>
              <a:rPr lang="en-US" sz="2400" dirty="0" smtClean="0"/>
              <a:t>acceleration</a:t>
            </a:r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r>
              <a:rPr lang="en-US" sz="2400" dirty="0"/>
              <a:t>	</a:t>
            </a:r>
            <a:r>
              <a:rPr lang="en-US" sz="2400" dirty="0" smtClean="0"/>
              <a:t>Shock-front </a:t>
            </a:r>
            <a:r>
              <a:rPr lang="en-US" sz="2400" dirty="0"/>
              <a:t>injection </a:t>
            </a:r>
            <a:r>
              <a:rPr lang="en-US" sz="2400" dirty="0" smtClean="0"/>
              <a:t>and its temporal characterization</a:t>
            </a:r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r>
              <a:rPr lang="en-US" sz="2400" dirty="0" smtClean="0"/>
              <a:t>	Summary and conclusions</a:t>
            </a:r>
            <a:endParaRPr lang="en-US" sz="2400" dirty="0"/>
          </a:p>
          <a:p>
            <a:pPr eaLnBrk="1" hangingPunct="1">
              <a:defRPr/>
            </a:pPr>
            <a:endParaRPr lang="de-DE" sz="2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58685"/>
            <a:ext cx="8686800" cy="6477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3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919"/>
            <a:ext cx="9144000" cy="607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128588"/>
            <a:ext cx="9144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Faraday signal in shock-front injection</a:t>
            </a:r>
            <a:endParaRPr lang="de-D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0719" y="3491346"/>
            <a:ext cx="191590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Measured duration</a:t>
            </a:r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 err="1" smtClean="0"/>
              <a:t>Deconvolved</a:t>
            </a:r>
            <a:r>
              <a:rPr lang="en-US" sz="1400" dirty="0" smtClean="0"/>
              <a:t> duration</a:t>
            </a:r>
          </a:p>
          <a:p>
            <a:endParaRPr lang="en-US" sz="1400" dirty="0"/>
          </a:p>
          <a:p>
            <a:endParaRPr lang="hu-H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650850" y="3814512"/>
            <a:ext cx="5909594" cy="264687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Conclusions: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In situ plasma wave / density characterization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de-DE" dirty="0" smtClean="0">
                <a:cs typeface="Arial" charset="0"/>
                <a:sym typeface="Wingdings" pitchFamily="2" charset="2"/>
              </a:rPr>
              <a:t>Injection after shock front </a:t>
            </a:r>
            <a:r>
              <a:rPr lang="de-DE" dirty="0">
                <a:cs typeface="Arial" charset="0"/>
                <a:sym typeface="Wingdings" pitchFamily="2" charset="2"/>
              </a:rPr>
              <a:t>(Electron signal observed </a:t>
            </a:r>
            <a:r>
              <a:rPr lang="de-DE" dirty="0" smtClean="0">
                <a:cs typeface="Arial" charset="0"/>
                <a:sym typeface="Wingdings" pitchFamily="2" charset="2"/>
              </a:rPr>
              <a:t>~45 µm later)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de-DE" dirty="0" smtClean="0">
                <a:cs typeface="Arial" charset="0"/>
                <a:sym typeface="Wingdings" pitchFamily="2" charset="2"/>
              </a:rPr>
              <a:t>FWHM deconvolved duration is 6 fs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cs typeface="Arial" charset="0"/>
                <a:sym typeface="Wingdings" pitchFamily="2" charset="2"/>
              </a:rPr>
              <a:t>No significant other dynamics is observed </a:t>
            </a:r>
            <a:r>
              <a:rPr lang="de-DE" dirty="0">
                <a:cs typeface="Arial" charset="0"/>
                <a:sym typeface="Wingdings" pitchFamily="2" charset="2"/>
              </a:rPr>
              <a:t>after the injection in </a:t>
            </a:r>
            <a:r>
              <a:rPr lang="de-DE" dirty="0" smtClean="0">
                <a:cs typeface="Arial" charset="0"/>
                <a:sym typeface="Wingdings" pitchFamily="2" charset="2"/>
              </a:rPr>
              <a:t>~100 µm acceleration length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830" y="228977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 density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741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7785"/>
            <a:ext cx="9144000" cy="89172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Future directions: single shot movies</a:t>
            </a:r>
            <a:b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Frequency-Domain Tomography (FDT)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65577"/>
            <a:ext cx="4953000" cy="330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Dell\Desktop\FDTpaper_rev\movie_032512_700nJ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45070"/>
            <a:ext cx="3352800" cy="205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Dell\Desktop\FDTpaper_rev\movie_032512_500n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40724"/>
            <a:ext cx="3381106" cy="206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185" y="2515646"/>
            <a:ext cx="5387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Compact multi-probe array generation and detection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486401" y="1091625"/>
            <a:ext cx="365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 = 500 </a:t>
            </a:r>
            <a:r>
              <a:rPr lang="en-US" sz="1600" dirty="0" err="1" smtClean="0"/>
              <a:t>nJ</a:t>
            </a:r>
            <a:r>
              <a:rPr lang="en-US" sz="1600" dirty="0" smtClean="0"/>
              <a:t>, index evolution due to nonlinear self-focusing of laser pulse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539680" y="3810000"/>
            <a:ext cx="3657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 = 700 </a:t>
            </a:r>
            <a:r>
              <a:rPr lang="en-US" sz="1600" dirty="0" err="1" smtClean="0"/>
              <a:t>nJ</a:t>
            </a:r>
            <a:r>
              <a:rPr lang="en-US" sz="1600" dirty="0" smtClean="0"/>
              <a:t>, index evolution due to beam collapse and </a:t>
            </a:r>
            <a:r>
              <a:rPr lang="en-US" sz="1600" dirty="0" err="1" smtClean="0"/>
              <a:t>filamentation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7700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By M. C. Downer group, for details: Z. Li, et al., WG5, Wed 4:15 pm, and student poster WG5-45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152400" y="1146425"/>
            <a:ext cx="538728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FDT incorporates index of refraction </a:t>
            </a:r>
            <a:r>
              <a:rPr lang="en-US" b="1" dirty="0"/>
              <a:t>variation induced phase streaks </a:t>
            </a:r>
            <a:r>
              <a:rPr lang="en-US" b="1" dirty="0" smtClean="0"/>
              <a:t>imprinted </a:t>
            </a:r>
            <a:r>
              <a:rPr lang="en-US" b="1" dirty="0"/>
              <a:t>on probe profiles at multiple angles and yields a </a:t>
            </a:r>
            <a:r>
              <a:rPr lang="en-US" b="1" dirty="0" smtClean="0"/>
              <a:t>“movie</a:t>
            </a:r>
            <a:r>
              <a:rPr lang="en-US" b="1" dirty="0"/>
              <a:t>” of evolving index </a:t>
            </a:r>
            <a:r>
              <a:rPr lang="en-US" b="1" dirty="0" smtClean="0"/>
              <a:t>structure in a </a:t>
            </a:r>
            <a:r>
              <a:rPr lang="en-US" b="1" dirty="0"/>
              <a:t>single shot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113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5798"/>
            <a:ext cx="8686800" cy="649288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 and conclusions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813472" cy="5257800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de-DE" sz="2400" dirty="0" smtClean="0">
                <a:latin typeface="+mn-lt"/>
              </a:rPr>
              <a:t>Light Wave Synthesizer 20 with 8 fs pulses			   is an ideal tool to characterize LWFA</a:t>
            </a:r>
            <a:endParaRPr lang="de-DE" sz="1200" dirty="0" smtClean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r>
              <a:rPr lang="de-DE" sz="2400" dirty="0" smtClean="0">
                <a:latin typeface="+mn-lt"/>
              </a:rPr>
              <a:t>Real-time observation of laser wakefield 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smtClean="0">
                <a:latin typeface="+mn-lt"/>
              </a:rPr>
              <a:t>              acceleration (LWFA)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de-DE" sz="2400" dirty="0">
              <a:latin typeface="+mn-lt"/>
            </a:endParaRPr>
          </a:p>
          <a:p>
            <a:pPr>
              <a:lnSpc>
                <a:spcPct val="80000"/>
              </a:lnSpc>
              <a:defRPr/>
            </a:pPr>
            <a:r>
              <a:rPr lang="de-DE" sz="2400" dirty="0" smtClean="0">
                <a:latin typeface="+mn-lt"/>
              </a:rPr>
              <a:t>Dynamics of shock-front </a:t>
            </a:r>
            <a:r>
              <a:rPr lang="de-DE" sz="2400" dirty="0">
                <a:latin typeface="+mn-lt"/>
              </a:rPr>
              <a:t>injection </a:t>
            </a:r>
            <a:r>
              <a:rPr lang="de-DE" sz="2400" dirty="0" smtClean="0">
                <a:latin typeface="+mn-lt"/>
              </a:rPr>
              <a:t>observed</a:t>
            </a:r>
            <a:endParaRPr lang="de-DE" sz="1000" dirty="0" smtClean="0">
              <a:latin typeface="+mn-lt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de-DE" sz="2400" dirty="0" smtClean="0">
              <a:latin typeface="+mn-lt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de-DE" sz="800" dirty="0" smtClean="0">
              <a:latin typeface="+mn-lt"/>
            </a:endParaRPr>
          </a:p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en-US" sz="2400" dirty="0">
                <a:latin typeface="+mn-lt"/>
              </a:rPr>
              <a:t>Using few-cycle (sub-10-fs) probe pulses  </a:t>
            </a:r>
            <a:r>
              <a:rPr lang="en-US" sz="2400" dirty="0" smtClean="0">
                <a:latin typeface="+mn-lt"/>
              </a:rPr>
              <a:t>                   extends </a:t>
            </a:r>
            <a:r>
              <a:rPr lang="en-US" sz="2400" dirty="0">
                <a:latin typeface="+mn-lt"/>
              </a:rPr>
              <a:t>the </a:t>
            </a:r>
            <a:r>
              <a:rPr lang="en-US" sz="2400" dirty="0" smtClean="0">
                <a:latin typeface="+mn-lt"/>
              </a:rPr>
              <a:t>diagnostic capabilities of                              longer pulse LPA labs</a:t>
            </a:r>
          </a:p>
          <a:p>
            <a:pPr>
              <a:lnSpc>
                <a:spcPct val="80000"/>
              </a:lnSpc>
              <a:spcAft>
                <a:spcPts val="1200"/>
              </a:spcAft>
              <a:defRPr/>
            </a:pPr>
            <a:r>
              <a:rPr lang="en-US" sz="2400" dirty="0" smtClean="0">
                <a:latin typeface="+mn-lt"/>
              </a:rPr>
              <a:t>Probe generation in </a:t>
            </a:r>
            <a:r>
              <a:rPr lang="en-US" sz="2400" dirty="0" err="1" smtClean="0">
                <a:latin typeface="+mn-lt"/>
              </a:rPr>
              <a:t>Ti:Sa</a:t>
            </a:r>
            <a:r>
              <a:rPr lang="en-US" sz="2400" dirty="0" smtClean="0">
                <a:latin typeface="+mn-lt"/>
              </a:rPr>
              <a:t> systems with 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                                   a (few-)10mJ portion: 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defRPr/>
            </a:pPr>
            <a:r>
              <a:rPr lang="en-US" sz="2000" dirty="0">
                <a:latin typeface="+mn-lt"/>
              </a:rPr>
              <a:t>O</a:t>
            </a:r>
            <a:r>
              <a:rPr lang="en-US" sz="2000" dirty="0" smtClean="0">
                <a:latin typeface="+mn-lt"/>
              </a:rPr>
              <a:t>ptical parametric amplification</a:t>
            </a:r>
          </a:p>
          <a:p>
            <a:pPr lvl="1">
              <a:lnSpc>
                <a:spcPct val="80000"/>
              </a:lnSpc>
              <a:spcAft>
                <a:spcPts val="1200"/>
              </a:spcAft>
              <a:defRPr/>
            </a:pPr>
            <a:r>
              <a:rPr lang="en-US" sz="2000" dirty="0" smtClean="0">
                <a:latin typeface="+mn-lt"/>
              </a:rPr>
              <a:t>Hollow-core fiber</a:t>
            </a:r>
          </a:p>
        </p:txBody>
      </p:sp>
      <p:graphicFrame>
        <p:nvGraphicFramePr>
          <p:cNvPr id="2048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240208"/>
              </p:ext>
            </p:extLst>
          </p:nvPr>
        </p:nvGraphicFramePr>
        <p:xfrm>
          <a:off x="3710710" y="2529677"/>
          <a:ext cx="21955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4" r:id="rId3" imgW="977900" imgH="241300" progId="">
                  <p:embed/>
                </p:oleObj>
              </mc:Choice>
              <mc:Fallback>
                <p:oleObj r:id="rId3" imgW="977900" imgH="2413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0710" y="2529677"/>
                        <a:ext cx="21955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5" name="Picture 1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50" y="2544791"/>
            <a:ext cx="26066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C_00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373" y="987427"/>
            <a:ext cx="2215352" cy="137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r="7149" b="52856"/>
          <a:stretch/>
        </p:blipFill>
        <p:spPr bwMode="auto">
          <a:xfrm>
            <a:off x="6545304" y="3564372"/>
            <a:ext cx="2364576" cy="100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23"/>
          <p:cNvGrpSpPr>
            <a:grpSpLocks/>
          </p:cNvGrpSpPr>
          <p:nvPr/>
        </p:nvGrpSpPr>
        <p:grpSpPr bwMode="auto">
          <a:xfrm>
            <a:off x="6261918" y="4696660"/>
            <a:ext cx="3111059" cy="2161340"/>
            <a:chOff x="5760" y="210"/>
            <a:chExt cx="3207" cy="2228"/>
          </a:xfrm>
        </p:grpSpPr>
        <p:grpSp>
          <p:nvGrpSpPr>
            <p:cNvPr id="10" name="Group 87"/>
            <p:cNvGrpSpPr>
              <a:grpSpLocks/>
            </p:cNvGrpSpPr>
            <p:nvPr/>
          </p:nvGrpSpPr>
          <p:grpSpPr bwMode="auto">
            <a:xfrm>
              <a:off x="5760" y="210"/>
              <a:ext cx="2971" cy="2228"/>
              <a:chOff x="4187" y="2845"/>
              <a:chExt cx="3597" cy="2698"/>
            </a:xfrm>
          </p:grpSpPr>
          <p:pic>
            <p:nvPicPr>
              <p:cNvPr id="12" name="Picture 88" descr="IMG_055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187" y="2845"/>
                <a:ext cx="3597" cy="2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3" name="Straight Connector 13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549" y="5119"/>
                <a:ext cx="258" cy="120"/>
              </a:xfrm>
              <a:prstGeom prst="lin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" name="Straight Connector 172"/>
              <p:cNvCxnSpPr>
                <a:cxnSpLocks noChangeShapeType="1"/>
              </p:cNvCxnSpPr>
              <p:nvPr/>
            </p:nvCxnSpPr>
            <p:spPr bwMode="auto">
              <a:xfrm>
                <a:off x="4477" y="3636"/>
                <a:ext cx="1537" cy="841"/>
              </a:xfrm>
              <a:prstGeom prst="line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sp>
            <p:nvSpPr>
              <p:cNvPr id="15" name="Oval 14"/>
              <p:cNvSpPr/>
              <p:nvPr/>
            </p:nvSpPr>
            <p:spPr>
              <a:xfrm>
                <a:off x="6102" y="3978"/>
                <a:ext cx="172" cy="246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de-DE" sz="1800"/>
              </a:p>
            </p:txBody>
          </p:sp>
          <p:sp>
            <p:nvSpPr>
              <p:cNvPr id="16" name="AutoShape 92"/>
              <p:cNvSpPr>
                <a:spLocks/>
              </p:cNvSpPr>
              <p:nvPr/>
            </p:nvSpPr>
            <p:spPr bwMode="auto">
              <a:xfrm rot="1593903" flipH="1" flipV="1">
                <a:off x="5890" y="4880"/>
                <a:ext cx="1833" cy="28"/>
              </a:xfrm>
              <a:prstGeom prst="rtTriangle">
                <a:avLst/>
              </a:prstGeom>
              <a:solidFill>
                <a:srgbClr val="FF00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de-DE" sz="2000"/>
              </a:p>
            </p:txBody>
          </p:sp>
          <p:sp>
            <p:nvSpPr>
              <p:cNvPr id="17" name="AutoShape 93"/>
              <p:cNvSpPr>
                <a:spLocks/>
              </p:cNvSpPr>
              <p:nvPr/>
            </p:nvSpPr>
            <p:spPr bwMode="auto">
              <a:xfrm rot="5400000">
                <a:off x="4690" y="3002"/>
                <a:ext cx="24" cy="9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300 w 21600"/>
                  <a:gd name="T13" fmla="*/ 6087 h 21600"/>
                  <a:gd name="T14" fmla="*/ 15300 w 21600"/>
                  <a:gd name="T15" fmla="*/ 1551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565" y="21600"/>
                    </a:lnTo>
                    <a:lnTo>
                      <a:pt x="1303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 w="25400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de-DE"/>
              </a:p>
            </p:txBody>
          </p:sp>
          <p:cxnSp>
            <p:nvCxnSpPr>
              <p:cNvPr id="18" name="Straight Connector 164"/>
              <p:cNvCxnSpPr>
                <a:cxnSpLocks noChangeShapeType="1"/>
              </p:cNvCxnSpPr>
              <p:nvPr/>
            </p:nvCxnSpPr>
            <p:spPr bwMode="auto">
              <a:xfrm rot="16200000" flipH="1">
                <a:off x="4276" y="3434"/>
                <a:ext cx="152" cy="254"/>
              </a:xfrm>
              <a:prstGeom prst="line">
                <a:avLst/>
              </a:prstGeom>
              <a:noFill/>
              <a:ln w="2540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sp>
            <p:nvSpPr>
              <p:cNvPr id="19" name="Line 95"/>
              <p:cNvSpPr>
                <a:spLocks noChangeShapeType="1"/>
              </p:cNvSpPr>
              <p:nvPr/>
            </p:nvSpPr>
            <p:spPr bwMode="auto">
              <a:xfrm flipH="1">
                <a:off x="4711" y="3477"/>
                <a:ext cx="469" cy="3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0" name="Line 96"/>
              <p:cNvSpPr>
                <a:spLocks noChangeShapeType="1"/>
              </p:cNvSpPr>
              <p:nvPr/>
            </p:nvSpPr>
            <p:spPr bwMode="auto">
              <a:xfrm flipH="1" flipV="1">
                <a:off x="4697" y="3508"/>
                <a:ext cx="722" cy="342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1" name="Line 97"/>
              <p:cNvSpPr>
                <a:spLocks noChangeShapeType="1"/>
              </p:cNvSpPr>
              <p:nvPr/>
            </p:nvSpPr>
            <p:spPr bwMode="auto">
              <a:xfrm flipH="1" flipV="1">
                <a:off x="5278" y="3591"/>
                <a:ext cx="264" cy="115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2" name="Line 98"/>
              <p:cNvSpPr>
                <a:spLocks noChangeShapeType="1"/>
              </p:cNvSpPr>
              <p:nvPr/>
            </p:nvSpPr>
            <p:spPr bwMode="auto">
              <a:xfrm flipH="1" flipV="1">
                <a:off x="5206" y="3657"/>
                <a:ext cx="261" cy="12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3" name="Line 99"/>
              <p:cNvSpPr>
                <a:spLocks noChangeShapeType="1"/>
              </p:cNvSpPr>
              <p:nvPr/>
            </p:nvSpPr>
            <p:spPr bwMode="auto">
              <a:xfrm flipH="1" flipV="1">
                <a:off x="5204" y="3659"/>
                <a:ext cx="204" cy="18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" name="Line 100"/>
              <p:cNvSpPr>
                <a:spLocks noChangeShapeType="1"/>
              </p:cNvSpPr>
              <p:nvPr/>
            </p:nvSpPr>
            <p:spPr bwMode="auto">
              <a:xfrm flipH="1" flipV="1">
                <a:off x="5281" y="3592"/>
                <a:ext cx="193" cy="19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5" name="Line 101"/>
              <p:cNvSpPr>
                <a:spLocks noChangeShapeType="1"/>
              </p:cNvSpPr>
              <p:nvPr/>
            </p:nvSpPr>
            <p:spPr bwMode="auto">
              <a:xfrm flipH="1" flipV="1">
                <a:off x="5359" y="3521"/>
                <a:ext cx="794" cy="30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6" name="Line 102"/>
              <p:cNvSpPr>
                <a:spLocks noChangeShapeType="1"/>
              </p:cNvSpPr>
              <p:nvPr/>
            </p:nvSpPr>
            <p:spPr bwMode="auto">
              <a:xfrm flipH="1" flipV="1">
                <a:off x="5732" y="3782"/>
                <a:ext cx="412" cy="38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" name="Line 103"/>
              <p:cNvSpPr>
                <a:spLocks noChangeShapeType="1"/>
              </p:cNvSpPr>
              <p:nvPr/>
            </p:nvSpPr>
            <p:spPr bwMode="auto">
              <a:xfrm flipH="1" flipV="1">
                <a:off x="5676" y="3863"/>
                <a:ext cx="421" cy="41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" name="Line 104"/>
              <p:cNvSpPr>
                <a:spLocks noChangeShapeType="1"/>
              </p:cNvSpPr>
              <p:nvPr/>
            </p:nvSpPr>
            <p:spPr bwMode="auto">
              <a:xfrm flipH="1" flipV="1">
                <a:off x="5347" y="3520"/>
                <a:ext cx="187" cy="177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" name="Line 105"/>
              <p:cNvSpPr>
                <a:spLocks noChangeShapeType="1"/>
              </p:cNvSpPr>
              <p:nvPr/>
            </p:nvSpPr>
            <p:spPr bwMode="auto">
              <a:xfrm flipH="1" flipV="1">
                <a:off x="5675" y="3862"/>
                <a:ext cx="450" cy="204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" name="Line 106"/>
              <p:cNvSpPr>
                <a:spLocks noChangeShapeType="1"/>
              </p:cNvSpPr>
              <p:nvPr/>
            </p:nvSpPr>
            <p:spPr bwMode="auto">
              <a:xfrm flipH="1" flipV="1">
                <a:off x="5732" y="3785"/>
                <a:ext cx="358" cy="129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" name="Oval 211"/>
              <p:cNvSpPr/>
              <p:nvPr/>
            </p:nvSpPr>
            <p:spPr>
              <a:xfrm>
                <a:off x="6812" y="3831"/>
                <a:ext cx="173" cy="246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de-DE" sz="1800"/>
              </a:p>
            </p:txBody>
          </p:sp>
          <p:sp>
            <p:nvSpPr>
              <p:cNvPr id="32" name="Oval 211"/>
              <p:cNvSpPr/>
              <p:nvPr/>
            </p:nvSpPr>
            <p:spPr>
              <a:xfrm>
                <a:off x="4927" y="3151"/>
                <a:ext cx="173" cy="245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de-DE" sz="1800"/>
              </a:p>
            </p:txBody>
          </p:sp>
          <p:sp>
            <p:nvSpPr>
              <p:cNvPr id="33" name="Line 109"/>
              <p:cNvSpPr>
                <a:spLocks noChangeShapeType="1"/>
              </p:cNvSpPr>
              <p:nvPr/>
            </p:nvSpPr>
            <p:spPr bwMode="auto">
              <a:xfrm flipH="1" flipV="1">
                <a:off x="6393" y="4127"/>
                <a:ext cx="1323" cy="674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" name="Line 110"/>
              <p:cNvSpPr>
                <a:spLocks noChangeShapeType="1"/>
              </p:cNvSpPr>
              <p:nvPr/>
            </p:nvSpPr>
            <p:spPr bwMode="auto">
              <a:xfrm flipV="1">
                <a:off x="6403" y="3987"/>
                <a:ext cx="606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" name="Line 111"/>
              <p:cNvSpPr>
                <a:spLocks noChangeShapeType="1"/>
              </p:cNvSpPr>
              <p:nvPr/>
            </p:nvSpPr>
            <p:spPr bwMode="auto">
              <a:xfrm flipH="1" flipV="1">
                <a:off x="7016" y="3986"/>
                <a:ext cx="461" cy="217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" name="Line 112"/>
              <p:cNvSpPr>
                <a:spLocks noChangeShapeType="1"/>
              </p:cNvSpPr>
              <p:nvPr/>
            </p:nvSpPr>
            <p:spPr bwMode="auto">
              <a:xfrm flipH="1" flipV="1">
                <a:off x="6886" y="3951"/>
                <a:ext cx="595" cy="24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Line 113"/>
              <p:cNvSpPr>
                <a:spLocks noChangeShapeType="1"/>
              </p:cNvSpPr>
              <p:nvPr/>
            </p:nvSpPr>
            <p:spPr bwMode="auto">
              <a:xfrm flipH="1" flipV="1">
                <a:off x="6180" y="4095"/>
                <a:ext cx="1533" cy="70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" name="Line 114"/>
              <p:cNvSpPr>
                <a:spLocks noChangeShapeType="1"/>
              </p:cNvSpPr>
              <p:nvPr/>
            </p:nvSpPr>
            <p:spPr bwMode="auto">
              <a:xfrm flipH="1" flipV="1">
                <a:off x="5037" y="3277"/>
                <a:ext cx="1785" cy="651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Line 115"/>
              <p:cNvSpPr>
                <a:spLocks noChangeShapeType="1"/>
              </p:cNvSpPr>
              <p:nvPr/>
            </p:nvSpPr>
            <p:spPr bwMode="auto">
              <a:xfrm flipH="1" flipV="1">
                <a:off x="4873" y="3208"/>
                <a:ext cx="82" cy="2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1" name="Text Box 119"/>
            <p:cNvSpPr txBox="1">
              <a:spLocks noChangeArrowheads="1"/>
            </p:cNvSpPr>
            <p:nvPr/>
          </p:nvSpPr>
          <p:spPr bwMode="auto">
            <a:xfrm>
              <a:off x="6799" y="228"/>
              <a:ext cx="2168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de-DE" sz="18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Hollow Core </a:t>
              </a:r>
              <a:r>
                <a:rPr lang="de-DE" sz="18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Fibre</a:t>
              </a:r>
              <a:endParaRPr lang="de-DE" sz="1800" b="1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8" descr="DSC_002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84150"/>
            <a:ext cx="9144000" cy="5656263"/>
          </a:xfrm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4819650"/>
            <a:ext cx="9144000" cy="2144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342900" indent="-342900" algn="ctr"/>
            <a:endParaRPr lang="hu-HU">
              <a:latin typeface="Times New Roman" pitchFamily="18" charset="0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5650" y="290513"/>
            <a:ext cx="7786688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de-DE" sz="3600" b="1" smtClean="0">
                <a:solidFill>
                  <a:schemeClr val="bg1"/>
                </a:solidFill>
              </a:rPr>
              <a:t>Thank you for your attention !</a:t>
            </a:r>
          </a:p>
        </p:txBody>
      </p:sp>
      <p:sp>
        <p:nvSpPr>
          <p:cNvPr id="21509" name="Text Box 13"/>
          <p:cNvSpPr txBox="1">
            <a:spLocks noChangeArrowheads="1"/>
          </p:cNvSpPr>
          <p:nvPr/>
        </p:nvSpPr>
        <p:spPr bwMode="auto">
          <a:xfrm>
            <a:off x="719138" y="4781550"/>
            <a:ext cx="2152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b="1">
                <a:latin typeface="Times New Roman" pitchFamily="18" charset="0"/>
              </a:rPr>
              <a:t>Acknowledgements:</a:t>
            </a:r>
          </a:p>
        </p:txBody>
      </p:sp>
      <p:grpSp>
        <p:nvGrpSpPr>
          <p:cNvPr id="21510" name="Gruppieren 17"/>
          <p:cNvGrpSpPr>
            <a:grpSpLocks/>
          </p:cNvGrpSpPr>
          <p:nvPr/>
        </p:nvGrpSpPr>
        <p:grpSpPr bwMode="auto">
          <a:xfrm>
            <a:off x="446088" y="5157788"/>
            <a:ext cx="2016125" cy="1506537"/>
            <a:chOff x="330194" y="4071942"/>
            <a:chExt cx="2016125" cy="1506904"/>
          </a:xfrm>
        </p:grpSpPr>
        <p:pic>
          <p:nvPicPr>
            <p:cNvPr id="21515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63"/>
            <a:stretch>
              <a:fillRect/>
            </a:stretch>
          </p:blipFill>
          <p:spPr bwMode="auto">
            <a:xfrm>
              <a:off x="330194" y="4071942"/>
              <a:ext cx="2016125" cy="114279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6" name="Text Box 17"/>
            <p:cNvSpPr txBox="1">
              <a:spLocks noChangeArrowheads="1"/>
            </p:cNvSpPr>
            <p:nvPr/>
          </p:nvSpPr>
          <p:spPr bwMode="auto">
            <a:xfrm>
              <a:off x="365119" y="4997680"/>
              <a:ext cx="1862138" cy="581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sz="1600">
                  <a:latin typeface="Times New Roman" pitchFamily="18" charset="0"/>
                </a:rPr>
                <a:t>Munich Center for</a:t>
              </a:r>
            </a:p>
            <a:p>
              <a:pPr algn="ctr" eaLnBrk="1" hangingPunct="1"/>
              <a:r>
                <a:rPr lang="de-DE" sz="1600">
                  <a:latin typeface="Times New Roman" pitchFamily="18" charset="0"/>
                </a:rPr>
                <a:t>Advanced Photonics</a:t>
              </a:r>
            </a:p>
          </p:txBody>
        </p:sp>
      </p:grpSp>
      <p:pic>
        <p:nvPicPr>
          <p:cNvPr id="21511" name="Picture 18" descr="TR18-logoplastic_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5153025"/>
            <a:ext cx="149383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20"/>
          <p:cNvSpPr txBox="1">
            <a:spLocks noChangeArrowheads="1"/>
          </p:cNvSpPr>
          <p:nvPr/>
        </p:nvSpPr>
        <p:spPr bwMode="auto">
          <a:xfrm>
            <a:off x="5045075" y="6099175"/>
            <a:ext cx="44275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1600">
                <a:latin typeface="Times New Roman" pitchFamily="18" charset="0"/>
              </a:rPr>
              <a:t>Sonderforschungsbereich Transregio 18</a:t>
            </a:r>
          </a:p>
          <a:p>
            <a:pPr algn="ctr" eaLnBrk="1" hangingPunct="1"/>
            <a:r>
              <a:rPr lang="de-DE" sz="1600">
                <a:latin typeface="Times New Roman" pitchFamily="18" charset="0"/>
              </a:rPr>
              <a:t>Deutsche Forschungsgemeinschaft</a:t>
            </a:r>
          </a:p>
        </p:txBody>
      </p:sp>
      <p:pic>
        <p:nvPicPr>
          <p:cNvPr id="21513" name="Picture 331" descr="home_r2_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5268913"/>
            <a:ext cx="25717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ext Box 12"/>
          <p:cNvSpPr txBox="1">
            <a:spLocks noChangeArrowheads="1"/>
          </p:cNvSpPr>
          <p:nvPr/>
        </p:nvSpPr>
        <p:spPr bwMode="auto">
          <a:xfrm>
            <a:off x="2817813" y="6137275"/>
            <a:ext cx="24669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>
                <a:latin typeface="Times New Roman" pitchFamily="18" charset="0"/>
              </a:rPr>
              <a:t>Laserlab Europe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/>
              <a:t>17.10.2009</a:t>
            </a:r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mtClean="0"/>
              <a:t>LEI 2009 Brasov</a:t>
            </a:r>
          </a:p>
        </p:txBody>
      </p:sp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C4D37D-80BD-46A6-8B69-D1BF4D464147}" type="slidenum">
              <a:rPr lang="de-DE" smtClean="0"/>
              <a:pPr eaLnBrk="1" hangingPunct="1"/>
              <a:t>24</a:t>
            </a:fld>
            <a:endParaRPr lang="de-DE" smtClean="0"/>
          </a:p>
        </p:txBody>
      </p:sp>
      <p:pic>
        <p:nvPicPr>
          <p:cNvPr id="7173" name="Picture 4" descr="DSC_0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22609" y="1369804"/>
            <a:ext cx="8555905" cy="489364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400" b="1" dirty="0">
                <a:solidFill>
                  <a:schemeClr val="bg1"/>
                </a:solidFill>
              </a:rPr>
              <a:t>Properties :</a:t>
            </a:r>
          </a:p>
          <a:p>
            <a:pPr eaLnBrk="1" hangingPunct="1">
              <a:spcBef>
                <a:spcPct val="50000"/>
              </a:spcBef>
            </a:pPr>
            <a:r>
              <a:rPr lang="de-DE" sz="2400" b="1" dirty="0">
                <a:solidFill>
                  <a:schemeClr val="bg1"/>
                </a:solidFill>
              </a:rPr>
              <a:t>Most intense few-cycle laser system in the world!</a:t>
            </a: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optical parametric chirped pulse amplification</a:t>
            </a: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2400" b="1" dirty="0" smtClean="0">
                <a:solidFill>
                  <a:schemeClr val="bg1"/>
                </a:solidFill>
              </a:rPr>
              <a:t>130 </a:t>
            </a:r>
            <a:r>
              <a:rPr lang="de-DE" sz="2400" b="1" dirty="0">
                <a:solidFill>
                  <a:schemeClr val="bg1"/>
                </a:solidFill>
              </a:rPr>
              <a:t>mJ / pulse</a:t>
            </a: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 7.7 - 8.5 fs FWHM pulse duration</a:t>
            </a: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 16 TW power</a:t>
            </a: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 10 Hz repetition rate</a:t>
            </a: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 3 µm / 12 µm FWHM focus diameter (F#3 / F#12 optics)</a:t>
            </a:r>
          </a:p>
          <a:p>
            <a:pPr marL="342900" indent="-3429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de-DE" sz="2400" b="1" dirty="0">
                <a:solidFill>
                  <a:schemeClr val="bg1"/>
                </a:solidFill>
              </a:rPr>
              <a:t> &gt;10</a:t>
            </a:r>
            <a:r>
              <a:rPr lang="de-DE" sz="2400" b="1" baseline="30000" dirty="0">
                <a:solidFill>
                  <a:schemeClr val="bg1"/>
                </a:solidFill>
              </a:rPr>
              <a:t>19</a:t>
            </a:r>
            <a:r>
              <a:rPr lang="de-DE" sz="2400" b="1" dirty="0">
                <a:solidFill>
                  <a:schemeClr val="bg1"/>
                </a:solidFill>
              </a:rPr>
              <a:t> W/cm</a:t>
            </a:r>
            <a:r>
              <a:rPr lang="de-DE" sz="2400" b="1" baseline="30000" dirty="0">
                <a:solidFill>
                  <a:schemeClr val="bg1"/>
                </a:solidFill>
              </a:rPr>
              <a:t>2</a:t>
            </a:r>
            <a:r>
              <a:rPr lang="de-DE" sz="2400" b="1" dirty="0">
                <a:solidFill>
                  <a:schemeClr val="bg1"/>
                </a:solidFill>
              </a:rPr>
              <a:t> / 2.5 x 10</a:t>
            </a:r>
            <a:r>
              <a:rPr lang="de-DE" sz="2400" b="1" baseline="30000" dirty="0">
                <a:solidFill>
                  <a:schemeClr val="bg1"/>
                </a:solidFill>
              </a:rPr>
              <a:t>18</a:t>
            </a:r>
            <a:r>
              <a:rPr lang="de-DE" sz="2400" b="1" dirty="0">
                <a:solidFill>
                  <a:schemeClr val="bg1"/>
                </a:solidFill>
              </a:rPr>
              <a:t> W/cm</a:t>
            </a:r>
            <a:r>
              <a:rPr lang="de-DE" sz="2400" b="1" baseline="30000" dirty="0">
                <a:solidFill>
                  <a:schemeClr val="bg1"/>
                </a:solidFill>
              </a:rPr>
              <a:t>2</a:t>
            </a:r>
            <a:r>
              <a:rPr lang="de-DE" sz="2400" b="1" dirty="0">
                <a:solidFill>
                  <a:schemeClr val="bg1"/>
                </a:solidFill>
              </a:rPr>
              <a:t> peak </a:t>
            </a:r>
            <a:r>
              <a:rPr lang="de-DE" sz="2400" b="1" dirty="0" smtClean="0">
                <a:solidFill>
                  <a:schemeClr val="bg1"/>
                </a:solidFill>
              </a:rPr>
              <a:t>intensity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175" name="Text Box 11"/>
          <p:cNvSpPr txBox="1">
            <a:spLocks noChangeArrowheads="1"/>
          </p:cNvSpPr>
          <p:nvPr/>
        </p:nvSpPr>
        <p:spPr bwMode="auto">
          <a:xfrm>
            <a:off x="4024470" y="6411848"/>
            <a:ext cx="5061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 dirty="0">
                <a:solidFill>
                  <a:schemeClr val="bg1"/>
                </a:solidFill>
              </a:rPr>
              <a:t>D. Herrmann et al., Opt. Lett. </a:t>
            </a:r>
            <a:r>
              <a:rPr lang="de-DE" sz="2000" b="1" dirty="0">
                <a:solidFill>
                  <a:schemeClr val="bg1"/>
                </a:solidFill>
              </a:rPr>
              <a:t>34</a:t>
            </a:r>
            <a:r>
              <a:rPr lang="de-DE" sz="2000" dirty="0">
                <a:solidFill>
                  <a:schemeClr val="bg1"/>
                </a:solidFill>
              </a:rPr>
              <a:t>, 16 (2009)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10"/>
          <p:cNvSpPr txBox="1">
            <a:spLocks noChangeArrowheads="1"/>
          </p:cNvSpPr>
          <p:nvPr/>
        </p:nvSpPr>
        <p:spPr bwMode="auto">
          <a:xfrm>
            <a:off x="855506" y="130740"/>
            <a:ext cx="7563020" cy="52322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800" b="1" dirty="0">
                <a:solidFill>
                  <a:schemeClr val="bg1"/>
                </a:solidFill>
              </a:rPr>
              <a:t>The driver </a:t>
            </a:r>
            <a:r>
              <a:rPr lang="de-DE" sz="2800" b="1" dirty="0" smtClean="0">
                <a:solidFill>
                  <a:schemeClr val="bg1"/>
                </a:solidFill>
              </a:rPr>
              <a:t>laser: Light </a:t>
            </a:r>
            <a:r>
              <a:rPr lang="de-DE" sz="2800" b="1" dirty="0">
                <a:solidFill>
                  <a:schemeClr val="bg1"/>
                </a:solidFill>
              </a:rPr>
              <a:t>Wave Synthesizer 20</a:t>
            </a:r>
          </a:p>
        </p:txBody>
      </p:sp>
    </p:spTree>
    <p:extLst>
      <p:ext uri="{BB962C8B-B14F-4D97-AF65-F5344CB8AC3E}">
        <p14:creationId xmlns:p14="http://schemas.microsoft.com/office/powerpoint/2010/main" val="427605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539750" y="-100013"/>
            <a:ext cx="8135938" cy="101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Characteristics of </a:t>
            </a:r>
            <a:endParaRPr lang="de-DE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de-D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electron bunch and plasma wave</a:t>
            </a:r>
            <a:endParaRPr lang="de-DE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6152" name="Group 5"/>
          <p:cNvGrpSpPr>
            <a:grpSpLocks/>
          </p:cNvGrpSpPr>
          <p:nvPr/>
        </p:nvGrpSpPr>
        <p:grpSpPr bwMode="auto">
          <a:xfrm>
            <a:off x="758903" y="4108056"/>
            <a:ext cx="2894013" cy="1825625"/>
            <a:chOff x="1979613" y="3357562"/>
            <a:chExt cx="4895850" cy="2971801"/>
          </a:xfrm>
        </p:grpSpPr>
        <p:pic>
          <p:nvPicPr>
            <p:cNvPr id="6158" name="Picture 5" descr="electron densit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75"/>
            <a:stretch>
              <a:fillRect/>
            </a:stretch>
          </p:blipFill>
          <p:spPr bwMode="auto">
            <a:xfrm>
              <a:off x="1979613" y="3513138"/>
              <a:ext cx="4895850" cy="281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9" descr="8fspuls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8978" y="3357562"/>
              <a:ext cx="711782" cy="101142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6153" name="Picture 24" descr="C:\MPQ\Conferences\2010 10 15 LAP Frauenchiemsee\wakefield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28" y="4265218"/>
            <a:ext cx="220503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378403" y="3895331"/>
            <a:ext cx="18256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1" dirty="0">
                <a:latin typeface="+mj-lt"/>
              </a:rPr>
              <a:t>(PIC) </a:t>
            </a:r>
            <a:r>
              <a:rPr lang="de-DE" i="1" dirty="0" err="1">
                <a:latin typeface="+mj-lt"/>
              </a:rPr>
              <a:t>simulation</a:t>
            </a:r>
            <a:endParaRPr lang="de-DE" i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86016" y="3895331"/>
            <a:ext cx="9032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1" dirty="0" err="1">
                <a:latin typeface="+mj-lt"/>
              </a:rPr>
              <a:t>Theory</a:t>
            </a:r>
            <a:endParaRPr lang="de-DE" i="1" dirty="0">
              <a:latin typeface="+mj-lt"/>
            </a:endParaRPr>
          </a:p>
        </p:txBody>
      </p:sp>
      <p:sp>
        <p:nvSpPr>
          <p:cNvPr id="25" name="TextBox 8"/>
          <p:cNvSpPr txBox="1"/>
          <p:nvPr/>
        </p:nvSpPr>
        <p:spPr>
          <a:xfrm>
            <a:off x="6839028" y="3895331"/>
            <a:ext cx="135096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i="1" dirty="0">
                <a:latin typeface="+mj-lt"/>
              </a:rPr>
              <a:t>Experiment</a:t>
            </a:r>
          </a:p>
        </p:txBody>
      </p:sp>
      <p:sp>
        <p:nvSpPr>
          <p:cNvPr id="6157" name="Textfeld 11"/>
          <p:cNvSpPr txBox="1">
            <a:spLocks noChangeArrowheads="1"/>
          </p:cNvSpPr>
          <p:nvPr/>
        </p:nvSpPr>
        <p:spPr bwMode="auto">
          <a:xfrm>
            <a:off x="6662816" y="4363643"/>
            <a:ext cx="18938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9600"/>
              <a:t>?!?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7373" y="1375943"/>
            <a:ext cx="4339714" cy="2385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Accelerated electron beam properties: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Energy spectrum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Charge </a:t>
            </a:r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Divergence and beam profile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Transverse normalized emittance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solidFill>
                  <a:srgbClr val="0000FF"/>
                </a:solidFill>
              </a:rPr>
              <a:t>Temporal structure and duration (~fs)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…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126019" y="1320857"/>
            <a:ext cx="474200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The accelerating structure − 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Important plasma wave properties: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solidFill>
                  <a:srgbClr val="0000FF"/>
                </a:solidFill>
              </a:rPr>
              <a:t>Plasma period / wavelength (~few-10 </a:t>
            </a:r>
            <a:r>
              <a:rPr lang="de-DE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de-DE" dirty="0" smtClean="0">
                <a:solidFill>
                  <a:srgbClr val="0000FF"/>
                </a:solidFill>
              </a:rPr>
              <a:t>m)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solidFill>
                  <a:srgbClr val="0000FF"/>
                </a:solidFill>
              </a:rPr>
              <a:t>Total length (single/</a:t>
            </a:r>
            <a:r>
              <a:rPr lang="de-DE" dirty="0">
                <a:solidFill>
                  <a:srgbClr val="0000FF"/>
                </a:solidFill>
              </a:rPr>
              <a:t> multiple</a:t>
            </a:r>
            <a:r>
              <a:rPr lang="de-DE" dirty="0" smtClean="0">
                <a:solidFill>
                  <a:srgbClr val="0000FF"/>
                </a:solidFill>
              </a:rPr>
              <a:t> cycles)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solidFill>
                  <a:srgbClr val="0000FF"/>
                </a:solidFill>
              </a:rPr>
              <a:t>Electron bunch position(s)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>
                <a:solidFill>
                  <a:srgbClr val="0000FF"/>
                </a:solidFill>
              </a:rPr>
              <a:t>Amplitude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Accelerating field</a:t>
            </a:r>
            <a:endParaRPr lang="de-DE" dirty="0"/>
          </a:p>
        </p:txBody>
      </p:sp>
      <p:grpSp>
        <p:nvGrpSpPr>
          <p:cNvPr id="12" name="Group 11"/>
          <p:cNvGrpSpPr/>
          <p:nvPr/>
        </p:nvGrpSpPr>
        <p:grpSpPr>
          <a:xfrm>
            <a:off x="-4899" y="4216605"/>
            <a:ext cx="6813699" cy="2501593"/>
            <a:chOff x="-4899" y="4216605"/>
            <a:chExt cx="6813699" cy="2501593"/>
          </a:xfrm>
        </p:grpSpPr>
        <p:grpSp>
          <p:nvGrpSpPr>
            <p:cNvPr id="34" name="Group 33"/>
            <p:cNvGrpSpPr/>
            <p:nvPr/>
          </p:nvGrpSpPr>
          <p:grpSpPr>
            <a:xfrm>
              <a:off x="1238242" y="5144061"/>
              <a:ext cx="5570558" cy="1574137"/>
              <a:chOff x="1019089" y="5144061"/>
              <a:chExt cx="5570558" cy="157413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876754" y="5993923"/>
                <a:ext cx="271289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electron bunch duration</a:t>
                </a:r>
                <a:r>
                  <a:rPr lang="de-DE" dirty="0">
                    <a:latin typeface="Arial" pitchFamily="34" charset="0"/>
                    <a:cs typeface="Arial" pitchFamily="34" charset="0"/>
                  </a:rPr>
                  <a:t>: 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&lt;</a:t>
                </a:r>
                <a:r>
                  <a:rPr lang="de-DE" dirty="0">
                    <a:latin typeface="Arial" pitchFamily="34" charset="0"/>
                    <a:cs typeface="Arial" pitchFamily="34" charset="0"/>
                  </a:rPr>
                  <a:t>10 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fs 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 </a:t>
                </a:r>
                <a:r>
                  <a:rPr lang="de-DE" dirty="0"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&lt; 3 </a:t>
                </a:r>
                <a:r>
                  <a:rPr lang="de-DE" dirty="0" smtClean="0">
                    <a:latin typeface="Symbol" pitchFamily="18" charset="2"/>
                    <a:cs typeface="Arial" pitchFamily="34" charset="0"/>
                    <a:sym typeface="Wingdings" pitchFamily="2" charset="2"/>
                  </a:rPr>
                  <a:t>m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m</a:t>
                </a:r>
                <a:endParaRPr lang="de-DE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H="1">
                <a:off x="1292251" y="6606728"/>
                <a:ext cx="1760787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/>
              <p:cNvSpPr/>
              <p:nvPr/>
            </p:nvSpPr>
            <p:spPr>
              <a:xfrm>
                <a:off x="1019089" y="5948581"/>
                <a:ext cx="2286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de-DE" dirty="0">
                    <a:latin typeface="Arial" pitchFamily="34" charset="0"/>
                    <a:cs typeface="Arial" pitchFamily="34" charset="0"/>
                  </a:rPr>
                  <a:t>plasma wavelength:</a:t>
                </a:r>
              </a:p>
              <a:p>
                <a:pPr algn="ctr">
                  <a:defRPr/>
                </a:pP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~ 5-30 </a:t>
                </a:r>
                <a:r>
                  <a:rPr lang="de-DE" dirty="0" smtClean="0">
                    <a:latin typeface="Symbol" pitchFamily="18" charset="2"/>
                    <a:cs typeface="Arial" pitchFamily="34" charset="0"/>
                  </a:rPr>
                  <a:t>m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m</a:t>
                </a:r>
                <a:endParaRPr lang="hu-HU" dirty="0"/>
              </a:p>
            </p:txBody>
          </p:sp>
          <p:cxnSp>
            <p:nvCxnSpPr>
              <p:cNvPr id="11" name="Elbow Connector 10"/>
              <p:cNvCxnSpPr/>
              <p:nvPr/>
            </p:nvCxnSpPr>
            <p:spPr>
              <a:xfrm rot="16200000" flipH="1">
                <a:off x="5237689" y="5419060"/>
                <a:ext cx="1574136" cy="1024137"/>
              </a:xfrm>
              <a:prstGeom prst="bentConnector3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lbow Connector 21"/>
              <p:cNvCxnSpPr/>
              <p:nvPr/>
            </p:nvCxnSpPr>
            <p:spPr>
              <a:xfrm rot="5400000">
                <a:off x="3882367" y="5173279"/>
                <a:ext cx="1569534" cy="1520303"/>
              </a:xfrm>
              <a:prstGeom prst="bentConnector3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3906982" y="6640254"/>
                <a:ext cx="2629845" cy="1181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-4899" y="6238220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Challenges:</a:t>
              </a:r>
              <a:endParaRPr lang="hu-HU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468674" y="4541772"/>
              <a:ext cx="60175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628841" y="421660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hu-H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61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0975" y="12858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Observation of plasma 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wave structure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98275" y="5657671"/>
            <a:ext cx="5892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fr-FR" dirty="0" err="1" smtClean="0"/>
              <a:t>Modena</a:t>
            </a:r>
            <a:r>
              <a:rPr lang="fr-FR" dirty="0" smtClean="0"/>
              <a:t> </a:t>
            </a:r>
            <a:r>
              <a:rPr lang="fr-FR" i="1" dirty="0" smtClean="0"/>
              <a:t>et al.</a:t>
            </a:r>
            <a:r>
              <a:rPr lang="fr-FR" dirty="0" smtClean="0"/>
              <a:t>, Nature </a:t>
            </a:r>
            <a:r>
              <a:rPr lang="fr-FR" b="1" dirty="0" smtClean="0"/>
              <a:t>377</a:t>
            </a:r>
            <a:r>
              <a:rPr lang="fr-FR" dirty="0" smtClean="0"/>
              <a:t>, 606 (1995)</a:t>
            </a:r>
          </a:p>
          <a:p>
            <a:r>
              <a:rPr lang="fr-FR" dirty="0" smtClean="0"/>
              <a:t>D. </a:t>
            </a:r>
            <a:r>
              <a:rPr lang="fr-FR" dirty="0" err="1" smtClean="0"/>
              <a:t>Umstadter</a:t>
            </a:r>
            <a:r>
              <a:rPr lang="fr-FR" dirty="0" smtClean="0"/>
              <a:t> </a:t>
            </a:r>
            <a:r>
              <a:rPr lang="fr-FR" i="1" dirty="0" smtClean="0"/>
              <a:t>et al.</a:t>
            </a:r>
            <a:r>
              <a:rPr lang="fr-FR" dirty="0" smtClean="0"/>
              <a:t>, Science </a:t>
            </a:r>
            <a:r>
              <a:rPr lang="fr-FR" b="1" dirty="0" smtClean="0"/>
              <a:t>273</a:t>
            </a:r>
            <a:r>
              <a:rPr lang="fr-FR" dirty="0" smtClean="0"/>
              <a:t>, 472 (1996)</a:t>
            </a:r>
          </a:p>
          <a:p>
            <a:r>
              <a:rPr lang="fr-FR" dirty="0" smtClean="0"/>
              <a:t>N</a:t>
            </a:r>
            <a:r>
              <a:rPr lang="fr-FR" dirty="0"/>
              <a:t>. H. </a:t>
            </a:r>
            <a:r>
              <a:rPr lang="fr-FR" dirty="0" err="1" smtClean="0"/>
              <a:t>Matlis</a:t>
            </a:r>
            <a:r>
              <a:rPr lang="fr-FR" dirty="0" smtClean="0"/>
              <a:t> </a:t>
            </a:r>
            <a:r>
              <a:rPr lang="fr-FR" i="1" dirty="0" smtClean="0"/>
              <a:t>et </a:t>
            </a:r>
            <a:r>
              <a:rPr lang="fr-FR" i="1" dirty="0"/>
              <a:t>al</a:t>
            </a:r>
            <a:r>
              <a:rPr lang="fr-FR" i="1" dirty="0" smtClean="0"/>
              <a:t>.,</a:t>
            </a:r>
            <a:r>
              <a:rPr lang="fr-FR" dirty="0" smtClean="0"/>
              <a:t> </a:t>
            </a:r>
            <a:r>
              <a:rPr lang="fr-FR" dirty="0"/>
              <a:t>Nature Phys</a:t>
            </a:r>
            <a:r>
              <a:rPr lang="fr-FR" dirty="0" smtClean="0"/>
              <a:t>. </a:t>
            </a:r>
            <a:r>
              <a:rPr lang="fr-FR" b="1" dirty="0"/>
              <a:t>2</a:t>
            </a:r>
            <a:r>
              <a:rPr lang="fr-FR" dirty="0"/>
              <a:t>,749 </a:t>
            </a:r>
            <a:r>
              <a:rPr lang="fr-FR" dirty="0" smtClean="0"/>
              <a:t>(2006)</a:t>
            </a:r>
          </a:p>
          <a:p>
            <a:r>
              <a:rPr lang="fr-FR" dirty="0" smtClean="0"/>
              <a:t>P. Dong </a:t>
            </a:r>
            <a:r>
              <a:rPr lang="fr-FR" i="1" dirty="0" smtClean="0"/>
              <a:t>et al.</a:t>
            </a:r>
            <a:r>
              <a:rPr lang="fr-FR" dirty="0" smtClean="0"/>
              <a:t>, Phys. </a:t>
            </a:r>
            <a:r>
              <a:rPr lang="fr-FR" dirty="0" err="1" smtClean="0"/>
              <a:t>Rev</a:t>
            </a:r>
            <a:r>
              <a:rPr lang="fr-FR" dirty="0" smtClean="0"/>
              <a:t>. </a:t>
            </a:r>
            <a:r>
              <a:rPr lang="fr-FR" dirty="0" err="1" smtClean="0"/>
              <a:t>Lett</a:t>
            </a:r>
            <a:r>
              <a:rPr lang="fr-FR" dirty="0" smtClean="0"/>
              <a:t>. </a:t>
            </a:r>
            <a:r>
              <a:rPr lang="fr-FR" b="1" dirty="0"/>
              <a:t>104</a:t>
            </a:r>
            <a:r>
              <a:rPr lang="fr-FR" dirty="0"/>
              <a:t>, </a:t>
            </a:r>
            <a:r>
              <a:rPr lang="fr-FR" dirty="0" smtClean="0"/>
              <a:t>134801 (</a:t>
            </a:r>
            <a:r>
              <a:rPr lang="fr-FR" dirty="0"/>
              <a:t>2010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5" y="1576038"/>
            <a:ext cx="2452078" cy="278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01" y="1842725"/>
            <a:ext cx="3155427" cy="31826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8038" y="1096666"/>
            <a:ext cx="32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Frequency-domain</a:t>
            </a:r>
          </a:p>
          <a:p>
            <a:pPr algn="ctr"/>
            <a:r>
              <a:rPr lang="de-DE" dirty="0" smtClean="0"/>
              <a:t>(interferometry)holography </a:t>
            </a:r>
            <a:endParaRPr lang="de-DE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67" y="1852181"/>
            <a:ext cx="2748618" cy="183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0975" y="4366916"/>
            <a:ext cx="3185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Info about the average </a:t>
            </a:r>
          </a:p>
          <a:p>
            <a:r>
              <a:rPr lang="en-US" dirty="0" smtClean="0"/>
              <a:t>     (axially integrated) density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Not really applicable to</a:t>
            </a:r>
          </a:p>
          <a:p>
            <a:r>
              <a:rPr lang="en-US" dirty="0" smtClean="0"/>
              <a:t>     short (~</a:t>
            </a:r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baseline="-25000" dirty="0" err="1" smtClean="0"/>
              <a:t>p</a:t>
            </a:r>
            <a:r>
              <a:rPr lang="en-US" dirty="0" smtClean="0"/>
              <a:t>) laser pulses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654" y="1360038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Forward Raman scattering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687" y="3527154"/>
            <a:ext cx="2576830" cy="187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523792" y="5372686"/>
            <a:ext cx="35824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Successful observation of             plasma wave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Observation </a:t>
            </a:r>
            <a:r>
              <a:rPr lang="en-US" dirty="0"/>
              <a:t>of plasma </a:t>
            </a:r>
            <a:r>
              <a:rPr lang="en-US" dirty="0" smtClean="0"/>
              <a:t>wave                 is </a:t>
            </a:r>
            <a:r>
              <a:rPr lang="en-US" dirty="0"/>
              <a:t>time integrated </a:t>
            </a:r>
          </a:p>
          <a:p>
            <a:r>
              <a:rPr lang="en-US" dirty="0">
                <a:sym typeface="Wingdings" pitchFamily="2" charset="2"/>
              </a:rPr>
              <a:t> No time resolution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189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85460" y="-74375"/>
            <a:ext cx="88192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Temporal </a:t>
            </a:r>
            <a:r>
              <a:rPr lang="de-DE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characterization of electron bunches:</a:t>
            </a:r>
          </a:p>
          <a:p>
            <a:pPr algn="ctr">
              <a:defRPr/>
            </a:pPr>
            <a:r>
              <a:rPr lang="de-DE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Coherent </a:t>
            </a:r>
            <a:r>
              <a:rPr lang="de-DE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transition </a:t>
            </a:r>
            <a:r>
              <a:rPr lang="de-DE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radiation </a:t>
            </a:r>
            <a:endParaRPr lang="de-DE" sz="2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543" y="6488668"/>
            <a:ext cx="597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W. P. Leemans </a:t>
            </a:r>
            <a:r>
              <a:rPr lang="hu-HU" i="1" dirty="0"/>
              <a:t>et al.</a:t>
            </a:r>
            <a:r>
              <a:rPr lang="hu-HU" dirty="0"/>
              <a:t>, Phys. Rev. Lett. </a:t>
            </a:r>
            <a:r>
              <a:rPr lang="hu-HU" b="1" dirty="0"/>
              <a:t>91</a:t>
            </a:r>
            <a:r>
              <a:rPr lang="hu-HU" dirty="0"/>
              <a:t>, 074802 (2003)</a:t>
            </a:r>
            <a:endParaRPr lang="de-DE" dirty="0"/>
          </a:p>
        </p:txBody>
      </p:sp>
      <p:grpSp>
        <p:nvGrpSpPr>
          <p:cNvPr id="52230" name="Group 52229"/>
          <p:cNvGrpSpPr/>
          <p:nvPr/>
        </p:nvGrpSpPr>
        <p:grpSpPr>
          <a:xfrm>
            <a:off x="3949357" y="1136622"/>
            <a:ext cx="3660977" cy="1881230"/>
            <a:chOff x="282011" y="937783"/>
            <a:chExt cx="5010193" cy="2574538"/>
          </a:xfrm>
        </p:grpSpPr>
        <p:grpSp>
          <p:nvGrpSpPr>
            <p:cNvPr id="30" name="Group 29"/>
            <p:cNvGrpSpPr/>
            <p:nvPr/>
          </p:nvGrpSpPr>
          <p:grpSpPr>
            <a:xfrm>
              <a:off x="2499405" y="937783"/>
              <a:ext cx="2792799" cy="2172369"/>
              <a:chOff x="1656156" y="3787667"/>
              <a:chExt cx="2792799" cy="2172369"/>
            </a:xfrm>
          </p:grpSpPr>
          <p:sp>
            <p:nvSpPr>
              <p:cNvPr id="33" name="Flowchart: Extract 32"/>
              <p:cNvSpPr/>
              <p:nvPr/>
            </p:nvSpPr>
            <p:spPr>
              <a:xfrm rot="15006613">
                <a:off x="2190855" y="3701936"/>
                <a:ext cx="1723401" cy="2792799"/>
              </a:xfrm>
              <a:prstGeom prst="flowChartExtract">
                <a:avLst/>
              </a:prstGeom>
              <a:gradFill flip="none" rotWithShape="1">
                <a:gsLst>
                  <a:gs pos="0">
                    <a:srgbClr val="DDEBCF">
                      <a:alpha val="70000"/>
                    </a:srgbClr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20475575">
                <a:off x="3411476" y="3787667"/>
                <a:ext cx="968658" cy="1894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82011" y="2507259"/>
              <a:ext cx="8418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Electron</a:t>
              </a:r>
            </a:p>
            <a:p>
              <a:r>
                <a:rPr lang="de-DE" sz="1400" dirty="0" smtClean="0"/>
                <a:t>beam</a:t>
              </a:r>
              <a:endParaRPr lang="de-DE" sz="1400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4352900" y="1960717"/>
              <a:ext cx="454522" cy="147045"/>
            </a:xfrm>
            <a:prstGeom prst="straightConnector1">
              <a:avLst/>
            </a:prstGeom>
            <a:ln w="57150">
              <a:gradFill>
                <a:gsLst>
                  <a:gs pos="53000">
                    <a:srgbClr val="FF0000"/>
                  </a:gs>
                  <a:gs pos="67000">
                    <a:srgbClr val="FF8200"/>
                  </a:gs>
                </a:gsLst>
                <a:lin ang="5400000" scaled="0"/>
              </a:gradFill>
              <a:tailEnd type="arrow"/>
            </a:ln>
            <a:effectLst>
              <a:glow rad="101600">
                <a:srgbClr val="FF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 rot="20482732">
              <a:off x="4132974" y="1547229"/>
              <a:ext cx="345246" cy="1091461"/>
            </a:xfrm>
            <a:prstGeom prst="ellipse">
              <a:avLst/>
            </a:prstGeom>
            <a:gradFill>
              <a:gsLst>
                <a:gs pos="0">
                  <a:srgbClr val="DDEBCF">
                    <a:alpha val="70000"/>
                  </a:srgbClr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softEdge rad="25400"/>
            </a:effectLst>
            <a:scene3d>
              <a:camera prst="orthographicFront">
                <a:rot lat="0" lon="18299985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539750" y="2131640"/>
              <a:ext cx="3765847" cy="1218311"/>
            </a:xfrm>
            <a:prstGeom prst="straightConnector1">
              <a:avLst/>
            </a:prstGeom>
            <a:ln w="57150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tailEnd type="none"/>
            </a:ln>
            <a:effectLst>
              <a:glow rad="101600">
                <a:srgbClr val="FF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1871529" y="1726250"/>
              <a:ext cx="1486968" cy="1786071"/>
            </a:xfrm>
            <a:prstGeom prst="rect">
              <a:avLst/>
            </a:prstGeom>
            <a:scene3d>
              <a:camera prst="isometricOffAxis1Left"/>
              <a:lightRig rig="threePt" dir="t"/>
            </a:scene3d>
            <a:sp3d extrusionH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572482" y="2674833"/>
              <a:ext cx="2033985" cy="658026"/>
            </a:xfrm>
            <a:prstGeom prst="straightConnector1">
              <a:avLst/>
            </a:prstGeom>
            <a:ln w="57150">
              <a:gradFill>
                <a:gsLst>
                  <a:gs pos="48759">
                    <a:srgbClr val="930079"/>
                  </a:gs>
                  <a:gs pos="0">
                    <a:srgbClr val="000082"/>
                  </a:gs>
                  <a:gs pos="30000">
                    <a:srgbClr val="66008F"/>
                  </a:gs>
                </a:gsLst>
                <a:lin ang="5400000" scaled="0"/>
              </a:gradFill>
              <a:tailEnd type="none"/>
            </a:ln>
            <a:effectLst>
              <a:glow rad="101600">
                <a:srgbClr val="FF000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9" name="TextBox 52228"/>
            <p:cNvSpPr txBox="1">
              <a:spLocks noChangeAspect="1"/>
            </p:cNvSpPr>
            <p:nvPr/>
          </p:nvSpPr>
          <p:spPr>
            <a:xfrm>
              <a:off x="2987840" y="1211834"/>
              <a:ext cx="10131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Transition </a:t>
              </a:r>
            </a:p>
            <a:p>
              <a:r>
                <a:rPr lang="de-DE" sz="1400" dirty="0" smtClean="0"/>
                <a:t>radiation</a:t>
              </a:r>
              <a:endParaRPr lang="de-DE" sz="1400" dirty="0"/>
            </a:p>
          </p:txBody>
        </p:sp>
      </p:grpSp>
      <p:sp>
        <p:nvSpPr>
          <p:cNvPr id="52231" name="Rectangle 52230"/>
          <p:cNvSpPr/>
          <p:nvPr/>
        </p:nvSpPr>
        <p:spPr>
          <a:xfrm>
            <a:off x="242356" y="13356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Transition radiation (TR): </a:t>
            </a:r>
            <a:r>
              <a:rPr lang="de-DE" dirty="0" smtClean="0"/>
              <a:t>radiation when an electron </a:t>
            </a:r>
            <a:r>
              <a:rPr lang="de-DE" dirty="0"/>
              <a:t>beam traversing a medium with a (dielectric) </a:t>
            </a:r>
            <a:r>
              <a:rPr lang="de-DE" dirty="0" smtClean="0"/>
              <a:t>discontinuity</a:t>
            </a:r>
            <a:endParaRPr lang="de-D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354" y="1372445"/>
            <a:ext cx="1482644" cy="1476641"/>
          </a:xfrm>
          <a:prstGeom prst="rect">
            <a:avLst/>
          </a:prstGeom>
        </p:spPr>
      </p:pic>
      <p:sp>
        <p:nvSpPr>
          <p:cNvPr id="52233" name="Rectangle 52232"/>
          <p:cNvSpPr/>
          <p:nvPr/>
        </p:nvSpPr>
        <p:spPr>
          <a:xfrm>
            <a:off x="0" y="4540882"/>
            <a:ext cx="91439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Coherent transition radiation (CTR):</a:t>
            </a:r>
          </a:p>
          <a:p>
            <a:r>
              <a:rPr lang="de-DE" dirty="0"/>
              <a:t>	- </a:t>
            </a:r>
            <a:r>
              <a:rPr lang="de-DE" dirty="0" smtClean="0"/>
              <a:t>larger </a:t>
            </a:r>
            <a:r>
              <a:rPr lang="de-DE" dirty="0"/>
              <a:t>amplitude </a:t>
            </a:r>
            <a:r>
              <a:rPr lang="de-DE" dirty="0" smtClean="0"/>
              <a:t>than TR</a:t>
            </a:r>
            <a:endParaRPr lang="de-DE" dirty="0"/>
          </a:p>
          <a:p>
            <a:r>
              <a:rPr lang="de-DE" dirty="0"/>
              <a:t>	- </a:t>
            </a:r>
            <a:r>
              <a:rPr lang="de-DE" dirty="0" smtClean="0"/>
              <a:t>its wavelength (THz) depends on </a:t>
            </a:r>
          </a:p>
          <a:p>
            <a:r>
              <a:rPr lang="de-DE" dirty="0"/>
              <a:t>	</a:t>
            </a:r>
            <a:r>
              <a:rPr lang="de-DE" dirty="0" smtClean="0"/>
              <a:t>  inducing  electron beam properties</a:t>
            </a:r>
          </a:p>
          <a:p>
            <a:r>
              <a:rPr lang="de-DE" dirty="0"/>
              <a:t>	</a:t>
            </a:r>
            <a:r>
              <a:rPr lang="de-DE" dirty="0" smtClean="0"/>
              <a:t>- observed by laser driven electrons</a:t>
            </a:r>
          </a:p>
          <a:p>
            <a:endParaRPr lang="de-DE" sz="800" dirty="0" smtClean="0"/>
          </a:p>
          <a:p>
            <a:r>
              <a:rPr lang="de-DE" dirty="0" smtClean="0">
                <a:sym typeface="Wingdings" pitchFamily="2" charset="2"/>
              </a:rPr>
              <a:t> Feasible tool to measure bunch duration</a:t>
            </a:r>
            <a:endParaRPr lang="de-DE" dirty="0"/>
          </a:p>
        </p:txBody>
      </p:sp>
      <p:grpSp>
        <p:nvGrpSpPr>
          <p:cNvPr id="4" name="Group 3"/>
          <p:cNvGrpSpPr/>
          <p:nvPr/>
        </p:nvGrpSpPr>
        <p:grpSpPr>
          <a:xfrm>
            <a:off x="110543" y="2468216"/>
            <a:ext cx="8909074" cy="3558652"/>
            <a:chOff x="110543" y="2468216"/>
            <a:chExt cx="8909074" cy="3558652"/>
          </a:xfrm>
        </p:grpSpPr>
        <p:grpSp>
          <p:nvGrpSpPr>
            <p:cNvPr id="43" name="Group 42"/>
            <p:cNvGrpSpPr/>
            <p:nvPr/>
          </p:nvGrpSpPr>
          <p:grpSpPr>
            <a:xfrm>
              <a:off x="4954955" y="3274158"/>
              <a:ext cx="4064662" cy="2752710"/>
              <a:chOff x="7376160" y="1856673"/>
              <a:chExt cx="4064662" cy="2752710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7376160" y="1954629"/>
                <a:ext cx="4064662" cy="2654754"/>
                <a:chOff x="2764421" y="2800751"/>
                <a:chExt cx="4064662" cy="2654754"/>
              </a:xfrm>
            </p:grpSpPr>
            <p:pic>
              <p:nvPicPr>
                <p:cNvPr id="46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64421" y="2800751"/>
                  <a:ext cx="4064662" cy="26547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4773047" y="3313905"/>
                  <a:ext cx="144142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smtClean="0">
                      <a:latin typeface="+mn-lt"/>
                    </a:rPr>
                    <a:t>Hollow cone</a:t>
                  </a:r>
                </a:p>
                <a:p>
                  <a:r>
                    <a:rPr lang="de-DE" dirty="0" smtClean="0">
                      <a:latin typeface="Symbol" pitchFamily="18" charset="2"/>
                    </a:rPr>
                    <a:t>q</a:t>
                  </a:r>
                  <a:r>
                    <a:rPr lang="de-DE" baseline="-25000" dirty="0" smtClean="0"/>
                    <a:t>Peak</a:t>
                  </a:r>
                  <a:r>
                    <a:rPr lang="de-DE" dirty="0" smtClean="0"/>
                    <a:t> ~ 1/</a:t>
                  </a:r>
                  <a:r>
                    <a:rPr lang="de-DE" dirty="0" smtClean="0">
                      <a:latin typeface="Symbol" pitchFamily="18" charset="2"/>
                    </a:rPr>
                    <a:t>g</a:t>
                  </a:r>
                  <a:endParaRPr lang="de-DE" dirty="0">
                    <a:latin typeface="+mn-lt"/>
                  </a:endParaRP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8259197" y="1856673"/>
                <a:ext cx="26725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>
                    <a:solidFill>
                      <a:srgbClr val="FF0000"/>
                    </a:solidFill>
                  </a:rPr>
                  <a:t>CTR angular distribution</a:t>
                </a:r>
                <a:endParaRPr lang="de-DE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43" y="2468216"/>
              <a:ext cx="3486150" cy="86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1251186" y="3296424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TR  CTR</a:t>
              </a:r>
              <a:endParaRPr lang="de-DE" dirty="0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 flipV="1">
              <a:off x="1420828" y="3036199"/>
              <a:ext cx="61094" cy="29879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 flipV="1">
              <a:off x="1843648" y="3036199"/>
              <a:ext cx="61094" cy="29879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2346358" y="3036199"/>
              <a:ext cx="89996" cy="7646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1229787" y="3682423"/>
              <a:ext cx="2569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Form factor: info about</a:t>
              </a:r>
            </a:p>
            <a:p>
              <a:r>
                <a:rPr lang="de-DE" dirty="0"/>
                <a:t> </a:t>
              </a:r>
              <a:r>
                <a:rPr lang="de-DE" dirty="0" smtClean="0"/>
                <a:t>       bunch distribution</a:t>
              </a:r>
              <a:endParaRPr lang="de-DE" dirty="0"/>
            </a:p>
          </p:txBody>
        </p:sp>
        <p:sp>
          <p:nvSpPr>
            <p:cNvPr id="52232" name="TextBox 52231"/>
            <p:cNvSpPr txBox="1"/>
            <p:nvPr/>
          </p:nvSpPr>
          <p:spPr>
            <a:xfrm>
              <a:off x="2906151" y="3137422"/>
              <a:ext cx="20826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One electron </a:t>
              </a:r>
            </a:p>
            <a:p>
              <a:r>
                <a:rPr lang="de-DE" dirty="0" smtClean="0"/>
                <a:t>radiation spectrum</a:t>
              </a:r>
              <a:endParaRPr lang="de-DE" dirty="0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 flipV="1">
              <a:off x="3495231" y="3036200"/>
              <a:ext cx="245432" cy="1821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9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80" y="4372148"/>
            <a:ext cx="2727269" cy="193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39750" y="-100013"/>
            <a:ext cx="81359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Temporal </a:t>
            </a:r>
            <a:r>
              <a:rPr lang="de-D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characterization:</a:t>
            </a:r>
          </a:p>
          <a:p>
            <a:pPr algn="ctr">
              <a:defRPr/>
            </a:pPr>
            <a:r>
              <a:rPr lang="de-D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Coherent </a:t>
            </a:r>
            <a:r>
              <a:rPr lang="de-DE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transition </a:t>
            </a:r>
            <a:r>
              <a:rPr lang="de-D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radiation </a:t>
            </a:r>
            <a:endParaRPr lang="de-DE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2959" y="5380672"/>
            <a:ext cx="61564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(1) J. van Tilborg </a:t>
            </a:r>
            <a:r>
              <a:rPr lang="nb-NO" i="1" dirty="0"/>
              <a:t>et al.</a:t>
            </a:r>
            <a:r>
              <a:rPr lang="nb-NO" dirty="0"/>
              <a:t>, Phys. Rev. Lett. </a:t>
            </a:r>
            <a:r>
              <a:rPr lang="nb-NO" b="1" dirty="0"/>
              <a:t>96</a:t>
            </a:r>
            <a:r>
              <a:rPr lang="nb-NO" dirty="0"/>
              <a:t>, 014801 (2006)</a:t>
            </a:r>
          </a:p>
          <a:p>
            <a:r>
              <a:rPr lang="nb-NO" dirty="0"/>
              <a:t>(2) J. van Tilborg </a:t>
            </a:r>
            <a:r>
              <a:rPr lang="nb-NO" i="1" dirty="0"/>
              <a:t>et al.</a:t>
            </a:r>
            <a:r>
              <a:rPr lang="nb-NO" dirty="0"/>
              <a:t>,</a:t>
            </a:r>
            <a:r>
              <a:rPr lang="de-DE" dirty="0"/>
              <a:t> Opt. Lett. </a:t>
            </a:r>
            <a:r>
              <a:rPr lang="de-DE" b="1" dirty="0"/>
              <a:t>33</a:t>
            </a:r>
            <a:r>
              <a:rPr lang="de-DE" dirty="0"/>
              <a:t>, 1186 (2008) </a:t>
            </a:r>
          </a:p>
          <a:p>
            <a:r>
              <a:rPr lang="nb-NO" dirty="0" smtClean="0"/>
              <a:t>(3) G. Berden </a:t>
            </a:r>
            <a:r>
              <a:rPr lang="nb-NO" i="1" dirty="0" smtClean="0"/>
              <a:t>et al.</a:t>
            </a:r>
            <a:r>
              <a:rPr lang="nb-NO" dirty="0" smtClean="0"/>
              <a:t>,</a:t>
            </a:r>
            <a:r>
              <a:rPr lang="nb-NO" dirty="0"/>
              <a:t> Phys. Rev. Lett. </a:t>
            </a:r>
            <a:r>
              <a:rPr lang="nb-NO" b="1" dirty="0" smtClean="0"/>
              <a:t>93</a:t>
            </a:r>
            <a:r>
              <a:rPr lang="nb-NO" dirty="0" smtClean="0"/>
              <a:t>, 114802 </a:t>
            </a:r>
            <a:r>
              <a:rPr lang="nb-NO" dirty="0"/>
              <a:t>(</a:t>
            </a:r>
            <a:r>
              <a:rPr lang="nb-NO" dirty="0" smtClean="0"/>
              <a:t>2004)</a:t>
            </a:r>
          </a:p>
          <a:p>
            <a:r>
              <a:rPr lang="nb-NO" dirty="0" smtClean="0"/>
              <a:t>(3) J</a:t>
            </a:r>
            <a:r>
              <a:rPr lang="nb-NO" dirty="0"/>
              <a:t>. van Tilborg </a:t>
            </a:r>
            <a:r>
              <a:rPr lang="nb-NO" i="1" dirty="0"/>
              <a:t>et al.</a:t>
            </a:r>
            <a:r>
              <a:rPr lang="nb-NO" dirty="0"/>
              <a:t>,</a:t>
            </a:r>
            <a:r>
              <a:rPr lang="de-DE" dirty="0"/>
              <a:t> Opt. Lett. </a:t>
            </a:r>
            <a:r>
              <a:rPr lang="de-DE" b="1" dirty="0" smtClean="0"/>
              <a:t>32</a:t>
            </a:r>
            <a:r>
              <a:rPr lang="de-DE" dirty="0" smtClean="0"/>
              <a:t>, 313 </a:t>
            </a:r>
            <a:r>
              <a:rPr lang="de-DE" dirty="0"/>
              <a:t>(</a:t>
            </a:r>
            <a:r>
              <a:rPr lang="de-DE" dirty="0" smtClean="0"/>
              <a:t>2007) </a:t>
            </a:r>
            <a:endParaRPr lang="nb-NO" dirty="0" smtClean="0"/>
          </a:p>
          <a:p>
            <a:r>
              <a:rPr lang="de-DE" dirty="0" smtClean="0"/>
              <a:t>(3) A</a:t>
            </a:r>
            <a:r>
              <a:rPr lang="de-DE" dirty="0"/>
              <a:t>. D. Debus </a:t>
            </a:r>
            <a:r>
              <a:rPr lang="de-DE" i="1" dirty="0"/>
              <a:t>et al. </a:t>
            </a:r>
            <a:r>
              <a:rPr lang="de-DE" dirty="0"/>
              <a:t>Phys. Rev. Lett. </a:t>
            </a:r>
            <a:r>
              <a:rPr lang="de-DE" b="1" dirty="0"/>
              <a:t>104</a:t>
            </a:r>
            <a:r>
              <a:rPr lang="de-DE" dirty="0"/>
              <a:t>, 084802 (2010</a:t>
            </a:r>
            <a:r>
              <a:rPr lang="de-DE" dirty="0" smtClean="0"/>
              <a:t>)</a:t>
            </a:r>
            <a:endParaRPr lang="nb-NO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16048" y="1537417"/>
            <a:ext cx="48718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Electro optic (EO) sampling (1) </a:t>
            </a:r>
          </a:p>
          <a:p>
            <a:r>
              <a:rPr lang="de-DE" dirty="0" smtClean="0"/>
              <a:t>to detect THz field (Pockell´s effect)</a:t>
            </a:r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Single shot versions:</a:t>
            </a:r>
          </a:p>
          <a:p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/>
              <a:t>(Enhanced) spectral </a:t>
            </a:r>
            <a:r>
              <a:rPr lang="de-DE" dirty="0" smtClean="0"/>
              <a:t>encoding* </a:t>
            </a:r>
            <a:r>
              <a:rPr lang="de-DE" dirty="0"/>
              <a:t>(2</a:t>
            </a:r>
            <a:r>
              <a:rPr lang="de-DE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de-DE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dirty="0" smtClean="0"/>
              <a:t>X-correlation (3)</a:t>
            </a:r>
          </a:p>
          <a:p>
            <a:pPr marL="285750" indent="-285750">
              <a:buFont typeface="Arial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itchFamily="34" charset="0"/>
              <a:buChar char="•"/>
            </a:pPr>
            <a:endParaRPr lang="de-DE" dirty="0"/>
          </a:p>
          <a:p>
            <a:r>
              <a:rPr lang="de-DE" dirty="0" smtClean="0">
                <a:sym typeface="Wingdings" pitchFamily="2" charset="2"/>
              </a:rPr>
              <a:t> 30</a:t>
            </a:r>
            <a:r>
              <a:rPr lang="de-DE" dirty="0" smtClean="0">
                <a:sym typeface="Symbol"/>
              </a:rPr>
              <a:t></a:t>
            </a:r>
            <a:r>
              <a:rPr lang="de-DE" dirty="0" smtClean="0">
                <a:sym typeface="Wingdings" pitchFamily="2" charset="2"/>
              </a:rPr>
              <a:t>100 fs </a:t>
            </a:r>
            <a:r>
              <a:rPr lang="de-DE" dirty="0">
                <a:sym typeface="Wingdings" pitchFamily="2" charset="2"/>
              </a:rPr>
              <a:t>resolution limited </a:t>
            </a:r>
            <a:r>
              <a:rPr lang="de-DE" dirty="0" smtClean="0">
                <a:sym typeface="Wingdings" pitchFamily="2" charset="2"/>
              </a:rPr>
              <a:t>bunch duration</a:t>
            </a:r>
            <a:endParaRPr lang="de-DE" dirty="0" smtClean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66" y="1333682"/>
            <a:ext cx="4561504" cy="271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81118" y="2968043"/>
            <a:ext cx="1476252" cy="12926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Spectrometer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09224" y="4002163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Short probe </a:t>
            </a:r>
          </a:p>
          <a:p>
            <a:r>
              <a:rPr lang="de-DE" sz="1400" dirty="0" smtClean="0"/>
              <a:t>beam</a:t>
            </a:r>
            <a:endParaRPr lang="de-DE" sz="1400" dirty="0"/>
          </a:p>
        </p:txBody>
      </p:sp>
      <p:sp>
        <p:nvSpPr>
          <p:cNvPr id="39" name="Rectangle 38"/>
          <p:cNvSpPr/>
          <p:nvPr/>
        </p:nvSpPr>
        <p:spPr>
          <a:xfrm>
            <a:off x="7378849" y="2968043"/>
            <a:ext cx="1476252" cy="129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rgbClr val="0000FF"/>
                </a:solidFill>
              </a:rPr>
              <a:t>X-correlator (with short probe)</a:t>
            </a:r>
            <a:endParaRPr lang="de-DE" sz="1600" dirty="0">
              <a:solidFill>
                <a:srgbClr val="0000FF"/>
              </a:solidFill>
            </a:endParaRPr>
          </a:p>
        </p:txBody>
      </p:sp>
      <p:sp>
        <p:nvSpPr>
          <p:cNvPr id="52227" name="Right Arrow 52226"/>
          <p:cNvSpPr/>
          <p:nvPr/>
        </p:nvSpPr>
        <p:spPr>
          <a:xfrm rot="20002124">
            <a:off x="6189865" y="4024356"/>
            <a:ext cx="1394735" cy="188008"/>
          </a:xfrm>
          <a:prstGeom prst="rightArrow">
            <a:avLst/>
          </a:prstGeom>
          <a:ln w="158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oup 30"/>
          <p:cNvGrpSpPr/>
          <p:nvPr/>
        </p:nvGrpSpPr>
        <p:grpSpPr>
          <a:xfrm>
            <a:off x="5759532" y="2193833"/>
            <a:ext cx="3190917" cy="2193843"/>
            <a:chOff x="5916294" y="1777267"/>
            <a:chExt cx="3190917" cy="2193843"/>
          </a:xfrm>
        </p:grpSpPr>
        <p:grpSp>
          <p:nvGrpSpPr>
            <p:cNvPr id="16" name="Group 15"/>
            <p:cNvGrpSpPr/>
            <p:nvPr/>
          </p:nvGrpSpPr>
          <p:grpSpPr>
            <a:xfrm>
              <a:off x="7417947" y="1777267"/>
              <a:ext cx="1508339" cy="704511"/>
              <a:chOff x="7417947" y="1777267"/>
              <a:chExt cx="1508339" cy="704511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7417947" y="1985390"/>
                <a:ext cx="1508339" cy="4963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737972" y="1777267"/>
                <a:ext cx="1118645" cy="4963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916294" y="2481778"/>
              <a:ext cx="3190917" cy="1489332"/>
              <a:chOff x="7417947" y="1743440"/>
              <a:chExt cx="1508339" cy="73833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417947" y="1985390"/>
                <a:ext cx="1508339" cy="4963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666630" y="1743440"/>
                <a:ext cx="1259656" cy="4963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441805" y="2119766"/>
              <a:ext cx="16161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Short probe beam</a:t>
              </a:r>
              <a:endParaRPr lang="de-DE" sz="1400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204247" y="3244683"/>
              <a:ext cx="1153682" cy="726427"/>
              <a:chOff x="4093436" y="3777207"/>
              <a:chExt cx="1153682" cy="726427"/>
            </a:xfrm>
          </p:grpSpPr>
          <p:sp>
            <p:nvSpPr>
              <p:cNvPr id="18" name="Flowchart: Delay 17"/>
              <p:cNvSpPr/>
              <p:nvPr/>
            </p:nvSpPr>
            <p:spPr>
              <a:xfrm>
                <a:off x="4093436" y="3777207"/>
                <a:ext cx="324741" cy="472953"/>
              </a:xfrm>
              <a:prstGeom prst="flowChartDelay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Flowchart: Connector 19"/>
              <p:cNvSpPr/>
              <p:nvPr/>
            </p:nvSpPr>
            <p:spPr>
              <a:xfrm>
                <a:off x="4435576" y="3971110"/>
                <a:ext cx="85149" cy="85149"/>
              </a:xfrm>
              <a:prstGeom prst="flowChartConnec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5" name="Curved Connector 24"/>
              <p:cNvCxnSpPr>
                <a:stCxn id="20" idx="6"/>
              </p:cNvCxnSpPr>
              <p:nvPr/>
            </p:nvCxnSpPr>
            <p:spPr>
              <a:xfrm>
                <a:off x="4520725" y="4013685"/>
                <a:ext cx="726393" cy="489949"/>
              </a:xfrm>
              <a:prstGeom prst="curvedConnector3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Arrow Connector 28"/>
            <p:cNvCxnSpPr/>
            <p:nvPr/>
          </p:nvCxnSpPr>
          <p:spPr>
            <a:xfrm>
              <a:off x="5916294" y="3470467"/>
              <a:ext cx="21958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528988" y="3105172"/>
              <a:ext cx="8611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Detector</a:t>
              </a:r>
              <a:endParaRPr lang="de-DE" sz="14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892885" y="6211458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*Further development: see talk</a:t>
            </a:r>
          </a:p>
          <a:p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from J. van </a:t>
            </a:r>
            <a:r>
              <a:rPr lang="en-US" dirty="0" err="1" smtClean="0"/>
              <a:t>Tilborg</a:t>
            </a:r>
            <a:r>
              <a:rPr lang="en-US" dirty="0" smtClean="0"/>
              <a:t> Thu 11:20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0975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522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39750" y="-100013"/>
            <a:ext cx="81359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Spectrum of</a:t>
            </a:r>
          </a:p>
          <a:p>
            <a:pPr algn="ctr">
              <a:defRPr/>
            </a:pPr>
            <a:r>
              <a:rPr lang="de-DE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</a:t>
            </a:r>
            <a:r>
              <a:rPr lang="de-D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oherent </a:t>
            </a:r>
            <a:r>
              <a:rPr lang="de-DE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transition </a:t>
            </a:r>
            <a:r>
              <a:rPr lang="de-D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radiation </a:t>
            </a:r>
            <a:endParaRPr lang="de-DE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707" y="6211669"/>
            <a:ext cx="4848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T. Ohkubo </a:t>
            </a:r>
            <a:r>
              <a:rPr lang="de-DE" i="1" dirty="0"/>
              <a:t>et al</a:t>
            </a:r>
            <a:r>
              <a:rPr lang="de-DE" i="1" dirty="0" smtClean="0"/>
              <a:t>., </a:t>
            </a:r>
            <a:r>
              <a:rPr lang="de-DE" dirty="0" smtClean="0"/>
              <a:t>PRSTAB </a:t>
            </a:r>
            <a:r>
              <a:rPr lang="de-DE" b="1" dirty="0"/>
              <a:t>10</a:t>
            </a:r>
            <a:r>
              <a:rPr lang="de-DE" dirty="0"/>
              <a:t>, 031301(2007)</a:t>
            </a:r>
          </a:p>
          <a:p>
            <a:r>
              <a:rPr lang="de-DE" dirty="0" smtClean="0"/>
              <a:t>O</a:t>
            </a:r>
            <a:r>
              <a:rPr lang="de-DE" dirty="0"/>
              <a:t>. </a:t>
            </a:r>
            <a:r>
              <a:rPr lang="de-DE" dirty="0" smtClean="0"/>
              <a:t>Lundh </a:t>
            </a:r>
            <a:r>
              <a:rPr lang="de-DE" i="1" dirty="0"/>
              <a:t>et al</a:t>
            </a:r>
            <a:r>
              <a:rPr lang="de-DE" i="1" dirty="0" smtClean="0"/>
              <a:t>., </a:t>
            </a:r>
            <a:r>
              <a:rPr lang="de-DE" dirty="0"/>
              <a:t>Nature Phys</a:t>
            </a:r>
            <a:r>
              <a:rPr lang="de-DE" dirty="0" smtClean="0"/>
              <a:t>. </a:t>
            </a:r>
            <a:r>
              <a:rPr lang="de-DE" b="1" dirty="0"/>
              <a:t>7</a:t>
            </a:r>
            <a:r>
              <a:rPr lang="de-DE" dirty="0"/>
              <a:t>, 219 (2011</a:t>
            </a:r>
            <a:r>
              <a:rPr lang="de-DE" dirty="0" smtClean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664" y="5050258"/>
            <a:ext cx="490615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de-DE" dirty="0" smtClean="0">
                <a:sym typeface="Wingdings" pitchFamily="2" charset="2"/>
              </a:rPr>
              <a:t>Careful </a:t>
            </a:r>
            <a:r>
              <a:rPr lang="de-DE" dirty="0" smtClean="0"/>
              <a:t>THz spectral measurements deliver</a:t>
            </a:r>
          </a:p>
          <a:p>
            <a:r>
              <a:rPr lang="de-DE" dirty="0"/>
              <a:t> </a:t>
            </a:r>
            <a:r>
              <a:rPr lang="de-DE" dirty="0" smtClean="0"/>
              <a:t>    also the bunch duration!</a:t>
            </a:r>
          </a:p>
          <a:p>
            <a:endParaRPr lang="de-DE" sz="800" dirty="0" smtClean="0"/>
          </a:p>
          <a:p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 smtClean="0"/>
              <a:t>Indirect measurement after acceleration</a:t>
            </a:r>
            <a:endParaRPr lang="de-DE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815" y="3935344"/>
            <a:ext cx="3807499" cy="245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72" y="919149"/>
            <a:ext cx="2116047" cy="28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983950" y="877958"/>
            <a:ext cx="2773509" cy="2526415"/>
            <a:chOff x="5764973" y="4740704"/>
            <a:chExt cx="2773509" cy="252641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973" y="4945523"/>
              <a:ext cx="2773509" cy="2321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516122" y="4740704"/>
              <a:ext cx="16722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CTR spectrum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15225" y="3312545"/>
            <a:ext cx="47553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Peak of CTR spectrum is at</a:t>
            </a:r>
          </a:p>
          <a:p>
            <a:endParaRPr lang="de-DE" sz="800" dirty="0" smtClean="0"/>
          </a:p>
          <a:p>
            <a:pPr algn="ctr"/>
            <a:r>
              <a:rPr lang="de-DE" dirty="0">
                <a:latin typeface="Symbol" pitchFamily="18" charset="2"/>
              </a:rPr>
              <a:t>w</a:t>
            </a:r>
            <a:r>
              <a:rPr lang="de-DE" baseline="-25000" dirty="0"/>
              <a:t>CTR </a:t>
            </a:r>
            <a:r>
              <a:rPr lang="de-DE" sz="2000" dirty="0">
                <a:latin typeface="Symbol" pitchFamily="18" charset="2"/>
              </a:rPr>
              <a:t>t</a:t>
            </a:r>
            <a:r>
              <a:rPr lang="de-DE" baseline="-25000" dirty="0"/>
              <a:t>e-</a:t>
            </a:r>
            <a:r>
              <a:rPr lang="de-DE" dirty="0"/>
              <a:t> ≈ </a:t>
            </a:r>
            <a:r>
              <a:rPr lang="de-DE" dirty="0" smtClean="0"/>
              <a:t>1    or    </a:t>
            </a:r>
            <a:r>
              <a:rPr lang="de-DE" dirty="0" smtClean="0">
                <a:latin typeface="Symbol" pitchFamily="18" charset="2"/>
                <a:sym typeface="Wingdings" pitchFamily="2" charset="2"/>
              </a:rPr>
              <a:t>l</a:t>
            </a:r>
            <a:r>
              <a:rPr lang="de-DE" baseline="-25000" dirty="0" smtClean="0">
                <a:sym typeface="Wingdings" pitchFamily="2" charset="2"/>
              </a:rPr>
              <a:t>CTR</a:t>
            </a:r>
            <a:r>
              <a:rPr lang="de-DE" dirty="0" smtClean="0">
                <a:sym typeface="Wingdings" pitchFamily="2" charset="2"/>
              </a:rPr>
              <a:t> / (2</a:t>
            </a:r>
            <a:r>
              <a:rPr lang="de-DE" dirty="0" smtClean="0">
                <a:latin typeface="Symbol" pitchFamily="18" charset="2"/>
                <a:sym typeface="Wingdings" pitchFamily="2" charset="2"/>
              </a:rPr>
              <a:t>p</a:t>
            </a:r>
            <a:r>
              <a:rPr lang="de-DE" dirty="0" smtClean="0">
                <a:sym typeface="Wingdings" pitchFamily="2" charset="2"/>
              </a:rPr>
              <a:t>) </a:t>
            </a:r>
            <a:r>
              <a:rPr lang="de-DE" dirty="0" smtClean="0"/>
              <a:t>≈</a:t>
            </a:r>
            <a:r>
              <a:rPr lang="de-DE" dirty="0" smtClean="0">
                <a:sym typeface="Wingdings" pitchFamily="2" charset="2"/>
              </a:rPr>
              <a:t> c</a:t>
            </a:r>
            <a:r>
              <a:rPr lang="de-DE" sz="2000" dirty="0" smtClean="0">
                <a:latin typeface="Symbol" pitchFamily="18" charset="2"/>
              </a:rPr>
              <a:t>t</a:t>
            </a:r>
            <a:r>
              <a:rPr lang="de-DE" baseline="-25000" dirty="0" smtClean="0"/>
              <a:t>e-</a:t>
            </a:r>
          </a:p>
          <a:p>
            <a:pPr algn="ctr"/>
            <a:endParaRPr lang="de-DE" baseline="-25000" dirty="0" smtClean="0"/>
          </a:p>
          <a:p>
            <a:r>
              <a:rPr lang="de-DE" dirty="0">
                <a:latin typeface="Symbol" pitchFamily="18" charset="2"/>
              </a:rPr>
              <a:t>w</a:t>
            </a:r>
            <a:r>
              <a:rPr lang="de-DE" baseline="-25000" dirty="0"/>
              <a:t>CTR ,</a:t>
            </a:r>
            <a:r>
              <a:rPr lang="de-DE" dirty="0">
                <a:latin typeface="Symbol" pitchFamily="18" charset="2"/>
              </a:rPr>
              <a:t> </a:t>
            </a:r>
            <a:r>
              <a:rPr lang="de-DE" dirty="0">
                <a:latin typeface="Symbol" pitchFamily="18" charset="2"/>
                <a:sym typeface="Wingdings" pitchFamily="2" charset="2"/>
              </a:rPr>
              <a:t>l</a:t>
            </a:r>
            <a:r>
              <a:rPr lang="de-DE" baseline="-25000" dirty="0">
                <a:sym typeface="Wingdings" pitchFamily="2" charset="2"/>
              </a:rPr>
              <a:t>CTR</a:t>
            </a:r>
            <a:r>
              <a:rPr lang="de-DE" dirty="0">
                <a:sym typeface="Wingdings" pitchFamily="2" charset="2"/>
              </a:rPr>
              <a:t> : CTR circ. frequency, wavelength</a:t>
            </a:r>
          </a:p>
          <a:p>
            <a:r>
              <a:rPr lang="de-DE" sz="2000" dirty="0">
                <a:latin typeface="Symbol" pitchFamily="18" charset="2"/>
              </a:rPr>
              <a:t>t</a:t>
            </a:r>
            <a:r>
              <a:rPr lang="de-DE" baseline="-25000" dirty="0"/>
              <a:t>e-</a:t>
            </a:r>
            <a:r>
              <a:rPr lang="de-DE" dirty="0"/>
              <a:t> : electron bunch duration </a:t>
            </a:r>
            <a:r>
              <a:rPr lang="de-DE" dirty="0" smtClean="0"/>
              <a:t>(RMS) 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6586145" y="2042120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100-250 fs</a:t>
            </a:r>
          </a:p>
          <a:p>
            <a:r>
              <a:rPr lang="de-DE" dirty="0" smtClean="0"/>
              <a:t>Okhubo et al.</a:t>
            </a:r>
            <a:endParaRPr lang="de-DE" dirty="0"/>
          </a:p>
        </p:txBody>
      </p:sp>
      <p:sp>
        <p:nvSpPr>
          <p:cNvPr id="16" name="TextBox 15"/>
          <p:cNvSpPr txBox="1"/>
          <p:nvPr/>
        </p:nvSpPr>
        <p:spPr>
          <a:xfrm>
            <a:off x="6826328" y="3354823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1.5 fs (3.5 fs FWHM)</a:t>
            </a:r>
          </a:p>
          <a:p>
            <a:r>
              <a:rPr lang="de-DE" dirty="0" smtClean="0"/>
              <a:t>Lundh et al.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4889901" y="6504539"/>
            <a:ext cx="424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also talk from S. </a:t>
            </a:r>
            <a:r>
              <a:rPr lang="en-US" dirty="0" err="1" smtClean="0"/>
              <a:t>Karsch</a:t>
            </a:r>
            <a:r>
              <a:rPr lang="en-US" dirty="0" smtClean="0"/>
              <a:t> Mon 15:45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617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-98241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Observation of </a:t>
            </a:r>
          </a:p>
          <a:p>
            <a:pPr algn="ctr">
              <a:defRPr/>
            </a:pPr>
            <a:r>
              <a:rPr lang="de-D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laser plasma acceleration</a:t>
            </a:r>
            <a:endParaRPr lang="de-DE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740" y="2405948"/>
            <a:ext cx="849451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</a:pPr>
            <a:r>
              <a:rPr lang="de-DE" b="1" dirty="0"/>
              <a:t>Potentials of a single-shot, time-resolved </a:t>
            </a:r>
            <a:r>
              <a:rPr lang="de-DE" b="1" dirty="0" smtClean="0"/>
              <a:t>technique covering both areas:</a:t>
            </a:r>
            <a:endParaRPr lang="de-DE" b="1" dirty="0"/>
          </a:p>
          <a:p>
            <a:pPr lvl="1" eaLnBrk="1" hangingPunct="1">
              <a:spcAft>
                <a:spcPts val="1200"/>
              </a:spcAft>
              <a:buFont typeface="Symbol" pitchFamily="18" charset="2"/>
              <a:buChar char="-"/>
            </a:pPr>
            <a:r>
              <a:rPr lang="de-DE" dirty="0"/>
              <a:t> Direct measurement and evolution of electron pulse duration</a:t>
            </a:r>
          </a:p>
          <a:p>
            <a:pPr lvl="1" eaLnBrk="1" hangingPunct="1">
              <a:spcAft>
                <a:spcPts val="1200"/>
              </a:spcAft>
              <a:buFont typeface="Symbol" pitchFamily="18" charset="2"/>
              <a:buChar char="-"/>
            </a:pPr>
            <a:r>
              <a:rPr lang="de-DE" dirty="0"/>
              <a:t> Dynamical evolution of plasma wave amplitude (info about beamloading)</a:t>
            </a:r>
          </a:p>
          <a:p>
            <a:pPr lvl="1" eaLnBrk="1" hangingPunct="1">
              <a:spcAft>
                <a:spcPts val="1200"/>
              </a:spcAft>
              <a:buFont typeface="Symbol" pitchFamily="18" charset="2"/>
              <a:buChar char="-"/>
            </a:pPr>
            <a:r>
              <a:rPr lang="de-DE" dirty="0"/>
              <a:t> Moment of wave breaking / electron injection</a:t>
            </a:r>
          </a:p>
        </p:txBody>
      </p:sp>
    </p:spTree>
    <p:extLst>
      <p:ext uri="{BB962C8B-B14F-4D97-AF65-F5344CB8AC3E}">
        <p14:creationId xmlns:p14="http://schemas.microsoft.com/office/powerpoint/2010/main" val="35919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6" descr="Y:\Faraday\MPQ Poster\Plasma wa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9"/>
          <a:stretch>
            <a:fillRect/>
          </a:stretch>
        </p:blipFill>
        <p:spPr bwMode="auto">
          <a:xfrm>
            <a:off x="297727" y="2219325"/>
            <a:ext cx="33924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114"/>
          <p:cNvGrpSpPr>
            <a:grpSpLocks/>
          </p:cNvGrpSpPr>
          <p:nvPr/>
        </p:nvGrpSpPr>
        <p:grpSpPr bwMode="auto">
          <a:xfrm>
            <a:off x="5452269" y="2003425"/>
            <a:ext cx="3073400" cy="1774825"/>
            <a:chOff x="27813000" y="7629525"/>
            <a:chExt cx="5084763" cy="3095625"/>
          </a:xfrm>
        </p:grpSpPr>
        <p:pic>
          <p:nvPicPr>
            <p:cNvPr id="15378" name="Picture 133" descr="C:\MPQ\Faraday Rotation\Publication\15-Nature Letter Submission\Buck_fig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680"/>
            <a:stretch>
              <a:fillRect/>
            </a:stretch>
          </p:blipFill>
          <p:spPr bwMode="auto">
            <a:xfrm>
              <a:off x="27932063" y="7629525"/>
              <a:ext cx="4965700" cy="3095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9" name="Rectangle 113"/>
            <p:cNvSpPr>
              <a:spLocks noChangeArrowheads="1"/>
            </p:cNvSpPr>
            <p:nvPr/>
          </p:nvSpPr>
          <p:spPr bwMode="auto">
            <a:xfrm>
              <a:off x="27813000" y="7658100"/>
              <a:ext cx="400050" cy="304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9" name="Plus 8"/>
          <p:cNvSpPr/>
          <p:nvPr/>
        </p:nvSpPr>
        <p:spPr bwMode="auto">
          <a:xfrm>
            <a:off x="4302150" y="2219325"/>
            <a:ext cx="946150" cy="947738"/>
          </a:xfrm>
          <a:prstGeom prst="mathPlus">
            <a:avLst/>
          </a:prstGeom>
          <a:solidFill>
            <a:srgbClr val="0000FF">
              <a:alpha val="9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88900" h="88900" prst="relaxedInset"/>
          </a:sp3d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5365" name="Rectangle 101"/>
          <p:cNvSpPr>
            <a:spLocks noChangeArrowheads="1"/>
          </p:cNvSpPr>
          <p:nvPr/>
        </p:nvSpPr>
        <p:spPr bwMode="auto">
          <a:xfrm>
            <a:off x="5885657" y="1355725"/>
            <a:ext cx="2374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1138"/>
              </a:spcAft>
            </a:pPr>
            <a:r>
              <a:rPr lang="en-GB" sz="1600" b="1" dirty="0" err="1" smtClean="0">
                <a:cs typeface="Arial" charset="0"/>
              </a:rPr>
              <a:t>Polarimetry</a:t>
            </a:r>
            <a:r>
              <a:rPr lang="en-GB" sz="1600" dirty="0" smtClean="0">
                <a:cs typeface="Arial" charset="0"/>
              </a:rPr>
              <a:t> (Faraday </a:t>
            </a:r>
            <a:r>
              <a:rPr lang="en-GB" sz="1600" dirty="0">
                <a:cs typeface="Arial" charset="0"/>
              </a:rPr>
              <a:t>rotation</a:t>
            </a:r>
            <a:r>
              <a:rPr lang="en-GB" sz="1600" dirty="0" smtClean="0">
                <a:cs typeface="Arial" charset="0"/>
              </a:rPr>
              <a:t>) with </a:t>
            </a:r>
            <a:r>
              <a:rPr lang="en-GB" sz="1600" dirty="0">
                <a:cs typeface="Arial" charset="0"/>
              </a:rPr>
              <a:t>8-fs </a:t>
            </a:r>
            <a:r>
              <a:rPr lang="en-GB" sz="1600" dirty="0" smtClean="0">
                <a:cs typeface="Arial" charset="0"/>
              </a:rPr>
              <a:t>probe</a:t>
            </a:r>
            <a:endParaRPr lang="en-GB" sz="1600" baseline="30000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5366" name="Rectangle 101"/>
          <p:cNvSpPr>
            <a:spLocks noChangeArrowheads="1"/>
          </p:cNvSpPr>
          <p:nvPr/>
        </p:nvSpPr>
        <p:spPr bwMode="auto">
          <a:xfrm>
            <a:off x="1044239" y="1500188"/>
            <a:ext cx="1899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1138"/>
              </a:spcAft>
            </a:pPr>
            <a:r>
              <a:rPr lang="en-GB" b="1" dirty="0" err="1" smtClean="0">
                <a:cs typeface="Arial" charset="0"/>
              </a:rPr>
              <a:t>Shadowgraphy</a:t>
            </a:r>
            <a:r>
              <a:rPr lang="en-GB" dirty="0" smtClean="0">
                <a:cs typeface="Arial" charset="0"/>
              </a:rPr>
              <a:t> with 8-fs probe</a:t>
            </a:r>
            <a:endParaRPr lang="en-GB" baseline="30000" dirty="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5367" name="Picture 1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172075"/>
            <a:ext cx="3608387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qual 1"/>
          <p:cNvSpPr/>
          <p:nvPr/>
        </p:nvSpPr>
        <p:spPr bwMode="auto">
          <a:xfrm>
            <a:off x="1403350" y="4884738"/>
            <a:ext cx="908050" cy="760412"/>
          </a:xfrm>
          <a:prstGeom prst="mathEqual">
            <a:avLst/>
          </a:prstGeom>
          <a:solidFill>
            <a:srgbClr val="0000FF">
              <a:alpha val="9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3203575" y="3732213"/>
            <a:ext cx="35290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>
                <a:cs typeface="Arial" charset="0"/>
              </a:rPr>
              <a:t>Direct observation of laser-</a:t>
            </a:r>
          </a:p>
          <a:p>
            <a:pPr algn="ctr"/>
            <a:r>
              <a:rPr lang="en-GB">
                <a:cs typeface="Arial" charset="0"/>
              </a:rPr>
              <a:t>driven electron acceleration with high spatio-temporal resolution </a:t>
            </a:r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5236369" y="1787525"/>
            <a:ext cx="468313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5372" name="Oval 101"/>
          <p:cNvSpPr>
            <a:spLocks noChangeArrowheads="1"/>
          </p:cNvSpPr>
          <p:nvPr/>
        </p:nvSpPr>
        <p:spPr bwMode="auto">
          <a:xfrm>
            <a:off x="3348038" y="5245100"/>
            <a:ext cx="2303462" cy="8636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cxnSp>
        <p:nvCxnSpPr>
          <p:cNvPr id="15373" name="Straight Arrow Connector 104"/>
          <p:cNvCxnSpPr>
            <a:cxnSpLocks noChangeShapeType="1"/>
          </p:cNvCxnSpPr>
          <p:nvPr/>
        </p:nvCxnSpPr>
        <p:spPr bwMode="auto">
          <a:xfrm rot="16200000" flipH="1">
            <a:off x="3582987" y="5226051"/>
            <a:ext cx="282575" cy="3175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4" name="TextBox 105"/>
          <p:cNvSpPr txBox="1">
            <a:spLocks noChangeArrowheads="1"/>
          </p:cNvSpPr>
          <p:nvPr/>
        </p:nvSpPr>
        <p:spPr bwMode="auto">
          <a:xfrm>
            <a:off x="3059113" y="4811713"/>
            <a:ext cx="1403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/>
              <a:t>Plasma wave</a:t>
            </a:r>
          </a:p>
        </p:txBody>
      </p:sp>
      <p:cxnSp>
        <p:nvCxnSpPr>
          <p:cNvPr id="15375" name="Straight Arrow Connector 107"/>
          <p:cNvCxnSpPr>
            <a:cxnSpLocks noChangeShapeType="1"/>
          </p:cNvCxnSpPr>
          <p:nvPr/>
        </p:nvCxnSpPr>
        <p:spPr bwMode="auto">
          <a:xfrm rot="5400000">
            <a:off x="5623719" y="5272882"/>
            <a:ext cx="560387" cy="2159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6" name="TextBox 110"/>
          <p:cNvSpPr txBox="1">
            <a:spLocks noChangeArrowheads="1"/>
          </p:cNvSpPr>
          <p:nvPr/>
        </p:nvSpPr>
        <p:spPr bwMode="auto">
          <a:xfrm>
            <a:off x="5148263" y="4811713"/>
            <a:ext cx="15525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/>
              <a:t>Electron bunch</a:t>
            </a: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18146" y="0"/>
            <a:ext cx="9144000" cy="869057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Characterization of the electron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bunches </a:t>
            </a:r>
          </a:p>
          <a:p>
            <a:pPr algn="ctr">
              <a:defRPr/>
            </a:pPr>
            <a:r>
              <a:rPr lang="de-DE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 </a:t>
            </a:r>
            <a:r>
              <a:rPr lang="de-DE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direct temporal observation of LWFA</a:t>
            </a: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3851275" y="6550025"/>
            <a:ext cx="351493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/>
              <a:t> A. Buck </a:t>
            </a:r>
            <a:r>
              <a:rPr lang="de-DE" sz="1400" i="1" dirty="0"/>
              <a:t>et al.</a:t>
            </a:r>
            <a:r>
              <a:rPr lang="de-DE" sz="1400" dirty="0"/>
              <a:t> </a:t>
            </a:r>
            <a:r>
              <a:rPr lang="de-DE" sz="1400" i="1" dirty="0"/>
              <a:t>Nature Phys.</a:t>
            </a:r>
            <a:r>
              <a:rPr lang="de-DE" sz="1400" dirty="0"/>
              <a:t>, </a:t>
            </a:r>
            <a:r>
              <a:rPr lang="de-DE" sz="1400" b="1" dirty="0" smtClean="0"/>
              <a:t>7</a:t>
            </a:r>
            <a:r>
              <a:rPr lang="de-DE" sz="1400" dirty="0" smtClean="0"/>
              <a:t>, 543 (2011)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84469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1521</Words>
  <Application>Microsoft Office PowerPoint</Application>
  <PresentationFormat>On-screen Show (4:3)</PresentationFormat>
  <Paragraphs>321</Paragraphs>
  <Slides>24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Default Design</vt:lpstr>
      <vt:lpstr>Microsoft Equation 3.0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directions: single shot movies Frequency-Domain Tomography (FDT)</vt:lpstr>
      <vt:lpstr>Summary and conclusions</vt:lpstr>
      <vt:lpstr>PowerPoint Presentation</vt:lpstr>
      <vt:lpstr>PowerPoint Presentation</vt:lpstr>
    </vt:vector>
  </TitlesOfParts>
  <Company>MPQ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Pulsed radiation sources in research and development</dc:title>
  <dc:creator>Laszlo Veisz</dc:creator>
  <cp:lastModifiedBy>Laszlo Veisz</cp:lastModifiedBy>
  <cp:revision>371</cp:revision>
  <dcterms:created xsi:type="dcterms:W3CDTF">2007-11-19T23:42:48Z</dcterms:created>
  <dcterms:modified xsi:type="dcterms:W3CDTF">2012-06-12T04:07:58Z</dcterms:modified>
</cp:coreProperties>
</file>